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9" r:id="rId4"/>
    <p:sldId id="339" r:id="rId5"/>
    <p:sldId id="258" r:id="rId6"/>
    <p:sldId id="262" r:id="rId7"/>
    <p:sldId id="263" r:id="rId8"/>
    <p:sldId id="340" r:id="rId9"/>
    <p:sldId id="264" r:id="rId10"/>
    <p:sldId id="344" r:id="rId11"/>
    <p:sldId id="345" r:id="rId12"/>
    <p:sldId id="346" r:id="rId13"/>
    <p:sldId id="347" r:id="rId14"/>
    <p:sldId id="341" r:id="rId15"/>
    <p:sldId id="270" r:id="rId16"/>
    <p:sldId id="342" r:id="rId17"/>
    <p:sldId id="343" r:id="rId18"/>
    <p:sldId id="348" r:id="rId19"/>
    <p:sldId id="261" r:id="rId20"/>
    <p:sldId id="336" r:id="rId21"/>
    <p:sldId id="337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350" r:id="rId35"/>
    <p:sldId id="33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6" r:id="rId46"/>
    <p:sldId id="297" r:id="rId47"/>
    <p:sldId id="305" r:id="rId48"/>
    <p:sldId id="306" r:id="rId49"/>
    <p:sldId id="307" r:id="rId50"/>
    <p:sldId id="314" r:id="rId51"/>
    <p:sldId id="351" r:id="rId52"/>
    <p:sldId id="316" r:id="rId53"/>
    <p:sldId id="318" r:id="rId54"/>
    <p:sldId id="309" r:id="rId55"/>
    <p:sldId id="310" r:id="rId56"/>
    <p:sldId id="308" r:id="rId57"/>
    <p:sldId id="311" r:id="rId58"/>
    <p:sldId id="317" r:id="rId59"/>
    <p:sldId id="320" r:id="rId60"/>
    <p:sldId id="321" r:id="rId61"/>
    <p:sldId id="322" r:id="rId62"/>
    <p:sldId id="324" r:id="rId63"/>
    <p:sldId id="323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04" autoAdjust="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4E485-73F9-454C-84B4-399B9906778D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8450C-A82E-4C28-9FDE-AD722797B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6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450C-A82E-4C28-9FDE-AD722797BF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6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1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9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3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3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5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0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3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DCDD-BA16-4EE2-80A3-7051DF9CC2BB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A180A-6DBC-4AAD-980D-4FBD2DE59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ivilcenterelorda.kz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microsoft.com/office/2007/relationships/hdphoto" Target="../media/hdphoto10.wdp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jpeg"/><Relationship Id="rId4" Type="http://schemas.microsoft.com/office/2007/relationships/hdphoto" Target="../media/hdphoto12.wdp"/><Relationship Id="rId9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3.wdp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6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76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2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81.png"/><Relationship Id="rId4" Type="http://schemas.microsoft.com/office/2007/relationships/hdphoto" Target="../media/hdphoto2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6.png"/><Relationship Id="rId4" Type="http://schemas.microsoft.com/office/2007/relationships/hdphoto" Target="../media/hdphoto2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28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29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30.wdp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73.png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11.png"/><Relationship Id="rId4" Type="http://schemas.microsoft.com/office/2007/relationships/hdphoto" Target="../media/hdphoto3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adilet.zan.kz/" TargetMode="External"/><Relationship Id="rId4" Type="http://schemas.microsoft.com/office/2007/relationships/hdphoto" Target="../media/hdphoto38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microsoft.com/office/2007/relationships/hdphoto" Target="../media/hdphoto42.wdp"/><Relationship Id="rId3" Type="http://schemas.openxmlformats.org/officeDocument/2006/relationships/image" Target="../media/image124.png"/><Relationship Id="rId7" Type="http://schemas.microsoft.com/office/2007/relationships/hdphoto" Target="../media/hdphoto40.wdp"/><Relationship Id="rId12" Type="http://schemas.openxmlformats.org/officeDocument/2006/relationships/image" Target="../media/image1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0" Type="http://schemas.openxmlformats.org/officeDocument/2006/relationships/image" Target="../media/image128.png"/><Relationship Id="rId4" Type="http://schemas.microsoft.com/office/2007/relationships/hdphoto" Target="../media/hdphoto39.wdp"/><Relationship Id="rId9" Type="http://schemas.microsoft.com/office/2007/relationships/hdphoto" Target="../media/hdphoto4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11015" y="2207666"/>
            <a:ext cx="69032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Какой НПО жить хорошо?-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искусство фандрейзинга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-578" y="0"/>
            <a:ext cx="8266545" cy="6858000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-1002146" y="1002145"/>
            <a:ext cx="4008582" cy="2004291"/>
          </a:xfrm>
          <a:prstGeom prst="rtTriangle">
            <a:avLst/>
          </a:prstGeom>
          <a:solidFill>
            <a:srgbClr val="9C2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C231B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491" r="1608" b="3479"/>
          <a:stretch/>
        </p:blipFill>
        <p:spPr>
          <a:xfrm>
            <a:off x="10032543" y="6193857"/>
            <a:ext cx="2159457" cy="66414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2703" y="175414"/>
            <a:ext cx="799334" cy="7993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646" y="175414"/>
            <a:ext cx="4035902" cy="944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280" y="5732192"/>
            <a:ext cx="4634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Еспенова Махаббат, </a:t>
            </a:r>
            <a:b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Директор ОФ «КАМЕДА», </a:t>
            </a:r>
            <a:b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ОЮЛ «Альянс НПО г. </a:t>
            </a:r>
            <a:r>
              <a:rPr lang="ru-RU" sz="16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Нур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-Султан»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Август, 2022г.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19964" r="8436" b="23962"/>
          <a:stretch/>
        </p:blipFill>
        <p:spPr>
          <a:xfrm>
            <a:off x="10645091" y="114241"/>
            <a:ext cx="1546909" cy="10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861237"/>
          </a:xfrm>
          <a:prstGeom prst="rect">
            <a:avLst/>
          </a:prstGeom>
          <a:solidFill>
            <a:srgbClr val="9C231B"/>
          </a:solidFill>
          <a:ln>
            <a:solidFill>
              <a:srgbClr val="9C2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Инициативы/программы для выстраивания взаимодействия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086913"/>
            <a:ext cx="69678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Послание Президента «Конструктивный общественный диалог – основа стабильности и процветания Казахстана» от 2 сентября 2019 г.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Кодекс о здоровье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Партнерство «Открытое Правительство» (OGP)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Цели устойчивого развития ООН (ЦУР)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Программная статья «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Рухани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Жаңғыру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Национальная Стратегия 2050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экономического сотрудничества и развития (ОЭСР)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Всемирный Экономический форум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Астанинский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экономический форум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Создание и деятельность Общественных Советов (ОС)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Концепция развития гражданского общества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Реформирование государственной системы (передача государственных функций)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Программы развития территорий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ГСЗ, государственные гранты и государственные премии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33" y="1138076"/>
            <a:ext cx="2809993" cy="19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73" y="3468734"/>
            <a:ext cx="1524662" cy="101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24" y="5386330"/>
            <a:ext cx="1225402" cy="1109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904" y="4196071"/>
            <a:ext cx="1634231" cy="16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48" y="4480505"/>
            <a:ext cx="1462295" cy="73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065" y="2262948"/>
            <a:ext cx="2102510" cy="9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6679" y="183726"/>
            <a:ext cx="6554902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Индикаторы ПРТ, в достижении которых могут способствовать НПО</a:t>
            </a:r>
            <a:endParaRPr lang="en-US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711" y="1156312"/>
            <a:ext cx="7995684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Экономика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Темп роста налоговых и неналоговых поступлений в местный бюджет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ненаблюдаемой (теневой) экономики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Индекс реальных денежных доходов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проектов, не требующих государственных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обязательств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по проектам ГЧП местных исполнительных органов, от общего количества реализуемых проектов в рамках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ГЧП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493" y="338131"/>
            <a:ext cx="3281917" cy="3281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736" y="3729742"/>
            <a:ext cx="9799674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Образование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Охват детей инклюзивным образованием от общего количества детей с ограниченными возможностями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Охват детей (3-6 лет) дошкольным воспитанием и обучением в том числе за счет развития сети частных дошкольных организации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NEET в общем числе молодежи в возрасте 15-28 лет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удовлетворенности населения в возрасте от 14 до 29 лет реализацией государственной молодежной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политикой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111" y1="71667" x2="51111" y2="71667"/>
                        <a14:foregroundMark x1="53111" y1="74667" x2="53111" y2="74667"/>
                        <a14:foregroundMark x1="54000" y1="78000" x2="54000" y2="78000"/>
                        <a14:foregroundMark x1="52889" y1="81000" x2="52889" y2="81000"/>
                        <a14:foregroundMark x1="43556" y1="58667" x2="43556" y2="58667"/>
                        <a14:foregroundMark x1="58444" y1="58333" x2="58444" y2="58333"/>
                        <a14:foregroundMark x1="69556" y1="45556" x2="69556" y2="45556"/>
                        <a14:foregroundMark x1="66444" y1="45333" x2="66444" y2="45333"/>
                        <a14:foregroundMark x1="69889" y1="31444" x2="69889" y2="31444"/>
                        <a14:foregroundMark x1="61333" y1="19333" x2="61333" y2="19333"/>
                        <a14:foregroundMark x1="46000" y1="18889" x2="46000" y2="18889"/>
                        <a14:foregroundMark x1="52667" y1="35556" x2="52667" y2="35556"/>
                        <a14:foregroundMark x1="51778" y1="43333" x2="51778" y2="43333"/>
                        <a14:foregroundMark x1="61889" y1="22000" x2="61889" y2="22000"/>
                        <a14:foregroundMark x1="61333" y1="17000" x2="61333" y2="17000"/>
                        <a14:foregroundMark x1="60000" y1="17444" x2="60000" y2="17444"/>
                        <a14:foregroundMark x1="58667" y1="18111" x2="58667" y2="18111"/>
                        <a14:foregroundMark x1="57444" y1="20000" x2="57444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0001" y="3620048"/>
            <a:ext cx="3046876" cy="3046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543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42" y="522771"/>
            <a:ext cx="59436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Развитие языков: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взрослого населения, владеющего тремя языками (государственным, русским и английским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242" y="2137545"/>
            <a:ext cx="7868093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Инфраструктура: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цифровой грамотности населения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автомобильных дорог городского значения, находящихся в хорошем и удовлетворительном состоянии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переработки и утилизации твердых бытовых отходов к их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образованию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42" y="4298241"/>
            <a:ext cx="11334308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Здравоохранение: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Снижение младенческой смертности на 1000 родившихся живыми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Снижение материнской смертности на 100 тыс. родившихся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живыми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Снижение смертности от злокачественных заболеваний на 100 тыс. населения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Распространенность вируса иммунодефицита человека в возрастной группе 15-49 лет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2" b="96935" l="7000" r="92778">
                        <a14:foregroundMark x1="43667" y1="90968" x2="43667" y2="90968"/>
                        <a14:foregroundMark x1="44222" y1="93871" x2="44222" y2="93871"/>
                        <a14:foregroundMark x1="41556" y1="92742" x2="41556" y2="92742"/>
                        <a14:foregroundMark x1="39556" y1="91613" x2="39556" y2="91613"/>
                        <a14:foregroundMark x1="77444" y1="58387" x2="77444" y2="58387"/>
                        <a14:foregroundMark x1="82333" y1="58710" x2="82333" y2="58710"/>
                        <a14:foregroundMark x1="22889" y1="72097" x2="22889" y2="72097"/>
                        <a14:foregroundMark x1="23444" y1="65806" x2="23444" y2="65806"/>
                        <a14:foregroundMark x1="25000" y1="59032" x2="25000" y2="59032"/>
                        <a14:foregroundMark x1="25778" y1="58710" x2="25778" y2="58710"/>
                        <a14:foregroundMark x1="22556" y1="54839" x2="22556" y2="54839"/>
                        <a14:foregroundMark x1="22556" y1="41452" x2="22556" y2="41452"/>
                        <a14:foregroundMark x1="23778" y1="35968" x2="23778" y2="35968"/>
                        <a14:foregroundMark x1="21222" y1="27742" x2="21222" y2="27742"/>
                        <a14:foregroundMark x1="31222" y1="10806" x2="31222" y2="10806"/>
                        <a14:foregroundMark x1="31333" y1="20000" x2="31333" y2="20000"/>
                        <a14:foregroundMark x1="32333" y1="27097" x2="32333" y2="27097"/>
                        <a14:foregroundMark x1="35222" y1="24516" x2="35222" y2="24516"/>
                        <a14:foregroundMark x1="36111" y1="32419" x2="36111" y2="32419"/>
                        <a14:foregroundMark x1="30889" y1="37903" x2="30889" y2="37903"/>
                        <a14:foregroundMark x1="41000" y1="22742" x2="41000" y2="22742"/>
                        <a14:foregroundMark x1="43333" y1="17258" x2="43333" y2="17258"/>
                        <a14:foregroundMark x1="40889" y1="12097" x2="40889" y2="12097"/>
                        <a14:foregroundMark x1="42778" y1="10323" x2="42778" y2="10323"/>
                        <a14:foregroundMark x1="48667" y1="21935" x2="48667" y2="21935"/>
                        <a14:foregroundMark x1="49222" y1="16613" x2="49222" y2="16613"/>
                        <a14:foregroundMark x1="53889" y1="6290" x2="53889" y2="6290"/>
                        <a14:foregroundMark x1="58444" y1="8387" x2="58444" y2="8387"/>
                        <a14:foregroundMark x1="68889" y1="8065" x2="68889" y2="8065"/>
                        <a14:foregroundMark x1="68778" y1="15000" x2="68778" y2="15000"/>
                        <a14:foregroundMark x1="81111" y1="18226" x2="81111" y2="18226"/>
                        <a14:foregroundMark x1="78333" y1="27742" x2="78333" y2="27742"/>
                        <a14:foregroundMark x1="65556" y1="32258" x2="65556" y2="32258"/>
                        <a14:foregroundMark x1="66778" y1="23065" x2="66778" y2="23065"/>
                        <a14:foregroundMark x1="61889" y1="17742" x2="61889" y2="17742"/>
                        <a14:foregroundMark x1="64333" y1="15323" x2="64333" y2="15323"/>
                        <a14:foregroundMark x1="68889" y1="26452" x2="68889" y2="26452"/>
                        <a14:foregroundMark x1="75889" y1="35968" x2="75889" y2="35968"/>
                        <a14:foregroundMark x1="75333" y1="45161" x2="75333" y2="45161"/>
                        <a14:foregroundMark x1="75333" y1="41129" x2="75333" y2="41129"/>
                        <a14:foregroundMark x1="72556" y1="39677" x2="72556" y2="39677"/>
                        <a14:foregroundMark x1="73222" y1="37258" x2="73222" y2="37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458" y="108325"/>
            <a:ext cx="5877590" cy="4049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42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559" y="940062"/>
            <a:ext cx="10834577" cy="52168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850" dirty="0" smtClean="0">
                <a:latin typeface="Century Gothic" panose="020B0502020202020204" pitchFamily="34" charset="0"/>
              </a:rPr>
              <a:t>Уровень </a:t>
            </a:r>
            <a:r>
              <a:rPr lang="ru-RU" sz="1850" dirty="0">
                <a:latin typeface="Century Gothic" panose="020B0502020202020204" pitchFamily="34" charset="0"/>
              </a:rPr>
              <a:t>безработицы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Доля трудоустроенных из числа лиц, обратившихся по вопросам трудоустройства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Доля трудоустроенных лиц на постоянную работу из числа, обратившихся целевых групп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Количество созданных рабочих мест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Доля доходов наименее обеспеченных 40% населения (в общих доходах населения)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Удельный вес получателей адресной социальной помощи (обусловленной денежной помощи), вовлеченных в активные меры содействия занятости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Доля трудоустроенных лиц с ограниченными возможностями, из числа обратившихся в центры занятости населения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Доля объектов социальной и транспортной инфраструктуры, обеспеченных доступностью для инвалидов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Уровень молодежной безработицы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Уровень женской безработицы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Количество трудоустроенных инвалидов трудоспособного возраста обратившихся за содействием в занятости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50" dirty="0">
                <a:latin typeface="Century Gothic" panose="020B0502020202020204" pitchFamily="34" charset="0"/>
              </a:rPr>
              <a:t>Удельный вес лиц, охваченных оказанием специальных социальных услуг (в общей численности лиц, нуждающихся в их получении</a:t>
            </a:r>
            <a:r>
              <a:rPr lang="ru-RU" sz="1850" dirty="0" smtClean="0">
                <a:latin typeface="Century Gothic" panose="020B0502020202020204" pitchFamily="34" charset="0"/>
              </a:rPr>
              <a:t>)</a:t>
            </a:r>
            <a:endParaRPr lang="ru-RU" sz="185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2" y="109639"/>
            <a:ext cx="3060457" cy="713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1920" y="361268"/>
            <a:ext cx="490118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Труд и социальная защита</a:t>
            </a:r>
            <a:r>
              <a:rPr lang="ru-RU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:</a:t>
            </a:r>
            <a:endParaRPr lang="ru-RU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pt-27925.ssl.1c-bitrix-cdn.ru/upload/iblock/485/foto_strait.jpg?139157804661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2284" r="12841" b="-495"/>
          <a:stretch/>
        </p:blipFill>
        <p:spPr bwMode="auto">
          <a:xfrm>
            <a:off x="2868805" y="1598753"/>
            <a:ext cx="6591245" cy="439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43981" y="307170"/>
            <a:ext cx="5086649" cy="707886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Устойчивость НПО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8" y="109639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7243" y="479869"/>
            <a:ext cx="4107215" cy="58477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Устойчивость НПО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9243" y="1574747"/>
            <a:ext cx="665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Какие ассоциации из повседневной жизни у Вас возникают, когда Вы слышите слово </a:t>
            </a:r>
            <a:r>
              <a:rPr lang="ru-RU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«устойчивость»?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69922" y="4097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Какая геометрическая фигура, на Ваш взгляд, самая устойчивая?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1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92" y="2683824"/>
            <a:ext cx="3886590" cy="3886590"/>
          </a:xfrm>
          <a:prstGeom prst="rect">
            <a:avLst/>
          </a:prstGeom>
        </p:spPr>
      </p:pic>
      <p:sp>
        <p:nvSpPr>
          <p:cNvPr id="9" name="Прямоугольный треугольник 8"/>
          <p:cNvSpPr/>
          <p:nvPr/>
        </p:nvSpPr>
        <p:spPr>
          <a:xfrm>
            <a:off x="0" y="5752214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10097386" y="0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38284" y="698500"/>
            <a:ext cx="2504798" cy="2674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48" y="58962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2503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4046" y="94036"/>
            <a:ext cx="385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Устойчивость. 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Виды устойчивости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0008" y="3128344"/>
            <a:ext cx="976954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способность организации эффективно функционировать в условиях происходящих изменений во внутренней и внешней среде.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4692" y="1211080"/>
            <a:ext cx="8209221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Организационно-экономическая устойчивость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Миссия организации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Стратегический план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Система мониторинга и оценки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71302" y="4543885"/>
            <a:ext cx="609600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Финансово-экономическая устойчивость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План фандрейзинга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Диверсифицированный финансовый портфель.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Анализ эффективности затрат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0885">
            <a:off x="9167135" y="4356602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3654">
            <a:off x="1345168" y="2063688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49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0834" y="1392164"/>
            <a:ext cx="6096000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Финансовый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аспект: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финансирование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послепроектных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мероприятий; источники дохода для покрытия всех будущих операционных и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эксплуатационных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расходов и т.д.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Институциональный уровень: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будут ли существовать структуры, позволяющие продолжать работы после завершения  сферы деятельности, и каким образом?  Станут ли результаты сферы деятельности «собственностью на местах»?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разработки стратегии  (где применимо):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каково будет структурное влияние проекта – например, приведет ли он к улучшению  законодательства, профессиональной этики поведения, методов и т.д.?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7750" l="7667" r="97583">
                        <a14:foregroundMark x1="32417" y1="81167" x2="32417" y2="81167"/>
                        <a14:foregroundMark x1="45750" y1="80000" x2="45750" y2="80000"/>
                        <a14:foregroundMark x1="48000" y1="78750" x2="48000" y2="78750"/>
                        <a14:foregroundMark x1="48000" y1="82250" x2="48000" y2="82250"/>
                        <a14:foregroundMark x1="54417" y1="81333" x2="54417" y2="81333"/>
                        <a14:foregroundMark x1="55167" y1="79000" x2="55167" y2="79000"/>
                        <a14:foregroundMark x1="54417" y1="76583" x2="54417" y2="76583"/>
                        <a14:foregroundMark x1="53667" y1="84167" x2="53667" y2="84167"/>
                        <a14:foregroundMark x1="46083" y1="84000" x2="46083" y2="84000"/>
                        <a14:foregroundMark x1="44250" y1="77167" x2="44250" y2="77167"/>
                        <a14:foregroundMark x1="49500" y1="77000" x2="49500" y2="77000"/>
                        <a14:foregroundMark x1="61833" y1="73250" x2="61833" y2="73250"/>
                        <a14:foregroundMark x1="68333" y1="70417" x2="68333" y2="70417"/>
                        <a14:foregroundMark x1="75250" y1="72833" x2="75250" y2="72833"/>
                        <a14:foregroundMark x1="80250" y1="71667" x2="80250" y2="71667"/>
                        <a14:foregroundMark x1="62250" y1="48250" x2="62250" y2="48250"/>
                        <a14:foregroundMark x1="64667" y1="48250" x2="64667" y2="48250"/>
                        <a14:foregroundMark x1="65333" y1="55000" x2="65333" y2="55000"/>
                        <a14:foregroundMark x1="66583" y1="59167" x2="66583" y2="59167"/>
                        <a14:foregroundMark x1="65250" y1="61167" x2="65250" y2="61167"/>
                        <a14:foregroundMark x1="63500" y1="61833" x2="63500" y2="61833"/>
                        <a14:foregroundMark x1="61417" y1="57250" x2="61417" y2="57250"/>
                        <a14:foregroundMark x1="61417" y1="53333" x2="61417" y2="53333"/>
                        <a14:foregroundMark x1="71250" y1="48250" x2="71250" y2="48250"/>
                        <a14:foregroundMark x1="74500" y1="44917" x2="74500" y2="44917"/>
                        <a14:foregroundMark x1="74250" y1="50917" x2="74250" y2="50917"/>
                        <a14:foregroundMark x1="71500" y1="55500" x2="71500" y2="55500"/>
                        <a14:foregroundMark x1="81500" y1="49583" x2="81500" y2="49583"/>
                        <a14:foregroundMark x1="84333" y1="49500" x2="84333" y2="49500"/>
                        <a14:foregroundMark x1="90500" y1="49333" x2="90500" y2="49333"/>
                        <a14:foregroundMark x1="94250" y1="49083" x2="94250" y2="49083"/>
                        <a14:foregroundMark x1="82417" y1="41833" x2="82417" y2="41833"/>
                        <a14:foregroundMark x1="75250" y1="38583" x2="75250" y2="38583"/>
                        <a14:foregroundMark x1="69750" y1="35917" x2="69750" y2="35917"/>
                        <a14:foregroundMark x1="65750" y1="38583" x2="65750" y2="38583"/>
                        <a14:foregroundMark x1="78417" y1="40083" x2="78417" y2="40083"/>
                        <a14:foregroundMark x1="79833" y1="40750" x2="79833" y2="40750"/>
                        <a14:foregroundMark x1="81083" y1="41500" x2="81083" y2="41500"/>
                        <a14:foregroundMark x1="83750" y1="41833" x2="83750" y2="41833"/>
                        <a14:foregroundMark x1="90083" y1="42750" x2="90083" y2="42750"/>
                        <a14:foregroundMark x1="92917" y1="42750" x2="92917" y2="42750"/>
                        <a14:foregroundMark x1="75667" y1="16500" x2="75667" y2="16500"/>
                        <a14:foregroundMark x1="57917" y1="12667" x2="57917" y2="12667"/>
                        <a14:foregroundMark x1="66167" y1="12083" x2="66167" y2="12083"/>
                        <a14:foregroundMark x1="57417" y1="16667" x2="57417" y2="16667"/>
                        <a14:foregroundMark x1="73583" y1="23250" x2="73583" y2="23250"/>
                        <a14:foregroundMark x1="65083" y1="16167" x2="65083" y2="16167"/>
                        <a14:foregroundMark x1="62000" y1="16833" x2="62000" y2="16833"/>
                        <a14:foregroundMark x1="60250" y1="18583" x2="60250" y2="18583"/>
                        <a14:foregroundMark x1="68583" y1="19750" x2="68583" y2="19750"/>
                        <a14:foregroundMark x1="70417" y1="19583" x2="70417" y2="19583"/>
                        <a14:foregroundMark x1="72500" y1="9583" x2="72500" y2="9583"/>
                        <a14:foregroundMark x1="66167" y1="6833" x2="66167" y2="6833"/>
                        <a14:foregroundMark x1="63833" y1="6583" x2="63833" y2="6583"/>
                        <a14:foregroundMark x1="60250" y1="6750" x2="60250" y2="6750"/>
                        <a14:foregroundMark x1="56583" y1="10250" x2="56583" y2="10250"/>
                        <a14:foregroundMark x1="54417" y1="14250" x2="54417" y2="14250"/>
                        <a14:foregroundMark x1="54417" y1="18000" x2="54417" y2="18000"/>
                        <a14:foregroundMark x1="58250" y1="22083" x2="58250" y2="22083"/>
                        <a14:foregroundMark x1="62000" y1="24500" x2="62250" y2="24833"/>
                        <a14:foregroundMark x1="64000" y1="25667" x2="64000" y2="25667"/>
                        <a14:foregroundMark x1="67250" y1="26500" x2="68000" y2="26500"/>
                        <a14:foregroundMark x1="70083" y1="26917" x2="70583" y2="26917"/>
                        <a14:foregroundMark x1="71250" y1="26500" x2="71250" y2="26500"/>
                        <a14:foregroundMark x1="71500" y1="25500" x2="71500" y2="24583"/>
                        <a14:foregroundMark x1="12750" y1="14500" x2="12750" y2="14500"/>
                        <a14:foregroundMark x1="12917" y1="16417" x2="12917" y2="16417"/>
                        <a14:foregroundMark x1="10000" y1="18417" x2="10000" y2="18417"/>
                        <a14:backgroundMark x1="13583" y1="29833" x2="13583" y2="29833"/>
                        <a14:backgroundMark x1="14500" y1="29000" x2="14500" y2="29000"/>
                        <a14:backgroundMark x1="14500" y1="28500" x2="14500" y2="28500"/>
                        <a14:backgroundMark x1="13833" y1="27250" x2="13833" y2="27250"/>
                        <a14:backgroundMark x1="13750" y1="26333" x2="13750" y2="26333"/>
                        <a14:backgroundMark x1="26500" y1="30000" x2="26500" y2="30000"/>
                        <a14:backgroundMark x1="24917" y1="29000" x2="24917" y2="29000"/>
                        <a14:backgroundMark x1="23417" y1="27000" x2="23417" y2="27000"/>
                        <a14:backgroundMark x1="13167" y1="66000" x2="13167" y2="6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0215" y="1242100"/>
            <a:ext cx="4775928" cy="4775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60" y="0"/>
            <a:ext cx="3060457" cy="713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5768" y="718880"/>
            <a:ext cx="702259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Три аспекта </a:t>
            </a:r>
            <a:r>
              <a:rPr lang="ru-RU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устойчивости </a:t>
            </a:r>
            <a:r>
              <a:rPr lang="ru-RU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проекта</a:t>
            </a:r>
            <a:r>
              <a:rPr lang="ru-RU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:</a:t>
            </a:r>
            <a:endParaRPr lang="ru-RU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6215" y="541124"/>
            <a:ext cx="6096000" cy="95410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Процесс формирования устойчивых услуг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53" y="1773240"/>
            <a:ext cx="8123453" cy="497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 rot="19254126">
            <a:off x="1402233" y="2607853"/>
            <a:ext cx="2763441" cy="112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wrap="none" lIns="91354" tIns="45678" rIns="91354" bIns="45678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ru-RU" sz="3600" b="1" kern="10" spc="180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Сектор НКО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 rot="2975809">
            <a:off x="7638878" y="2566807"/>
            <a:ext cx="3091614" cy="16858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wrap="none" lIns="91354" tIns="45678" rIns="91354" bIns="45678" fromWordArt="1">
            <a:prstTxWarp prst="textArchUp">
              <a:avLst>
                <a:gd name="adj" fmla="val 10772903"/>
              </a:avLst>
            </a:prstTxWarp>
          </a:bodyPr>
          <a:lstStyle/>
          <a:p>
            <a:r>
              <a:rPr lang="ru-RU" sz="2000" b="1" kern="10" spc="100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Century Gothic" panose="020B0502020202020204" pitchFamily="34" charset="0"/>
              </a:rPr>
              <a:t>Гос. сектор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11400" y="4826100"/>
            <a:ext cx="2044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Разработка инновационных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подходов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253" y="3812708"/>
            <a:ext cx="2244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Инновационные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услуги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95367" y="3121927"/>
            <a:ext cx="2073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Инновационные модели 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4188185" y="2262924"/>
            <a:ext cx="3352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Разработка стандартов/политик и процедур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99790" y="3568295"/>
            <a:ext cx="2070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Разработка программ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051226" y="4439577"/>
            <a:ext cx="2399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Устойчивое предоставление услуг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94997" y="5149265"/>
            <a:ext cx="2603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Направления формирования устойчивых услуг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8" y="109639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89313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37591" y="246512"/>
            <a:ext cx="431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ПРОЕКТЫ ОФ «КАМЕДА» В 2022 г.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20383"/>
              </p:ext>
            </p:extLst>
          </p:nvPr>
        </p:nvGraphicFramePr>
        <p:xfrm>
          <a:off x="381000" y="1008882"/>
          <a:ext cx="11430000" cy="41757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4500">
                  <a:extLst>
                    <a:ext uri="{9D8B030D-6E8A-4147-A177-3AD203B41FA5}">
                      <a16:colId xmlns:a16="http://schemas.microsoft.com/office/drawing/2014/main" val="2519392110"/>
                    </a:ext>
                  </a:extLst>
                </a:gridCol>
                <a:gridCol w="4127500">
                  <a:extLst>
                    <a:ext uri="{9D8B030D-6E8A-4147-A177-3AD203B41FA5}">
                      <a16:colId xmlns:a16="http://schemas.microsoft.com/office/drawing/2014/main" val="107316521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264227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4692711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215393414"/>
                    </a:ext>
                  </a:extLst>
                </a:gridCol>
              </a:tblGrid>
              <a:tr h="75269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Наименование донорской организации, заказчика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Бюджет проекта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k-KZ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696589"/>
                  </a:ext>
                </a:extLst>
              </a:tr>
              <a:tr h="752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“Организация и обеспечение функционирования Гражданских (ресурсных) Центров для неправительственных организаций”</a:t>
                      </a:r>
                      <a:endParaRPr lang="en-US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https://civilcenterelorda.kz/</a:t>
                      </a:r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Управление внутренней Политики города </a:t>
                      </a:r>
                      <a:r>
                        <a:rPr lang="ru-RU" sz="16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Нур</a:t>
                      </a:r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Султан (Акимат)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68 303 571 </a:t>
                      </a:r>
                      <a:r>
                        <a:rPr lang="kk-KZ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тг.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2022-2024 гг.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643156"/>
                  </a:ext>
                </a:extLst>
              </a:tr>
              <a:tr h="752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 Глобального фонда  для борьбы со СПИДом, туберкулезом и малярией  № KAZ-H-RAC/1913 «Обеспечение устойчивости и непрерывности  услуги для ключевых групп населения и людей, живущих с ВИЧ в Республике Казахстан»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РГП на ПХВ «Казахский научный центр дерматологии и инфекционных заболеваний» МЗ РК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37 671 551 тенге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01.03.2021 -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31.12.202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гг.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17502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9" y="6242636"/>
            <a:ext cx="3060457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2845" y="319709"/>
            <a:ext cx="591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Чем мы занимаемся с 2006 года?</a:t>
            </a:r>
            <a:endParaRPr lang="en-US" sz="20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solidFill>
            <a:srgbClr val="9C23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Чем мы занимаемся с 2006 года?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0786" y="2581130"/>
            <a:ext cx="64104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9C231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Содействие развитию Казахстана через усиление организационного и институционального потенциала посредством:  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5814" y="3842013"/>
            <a:ext cx="29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Исследования в социальной сфере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46718" y="3842012"/>
            <a:ext cx="3973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Консалтинг: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Организационное развитие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5049" y="1116270"/>
            <a:ext cx="264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Краудфандинговая платформа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93231" y="857462"/>
            <a:ext cx="3532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Мониторинг и оценка: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Проектов и программ;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Государственных услуг;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Развития организации;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Тайный Покупатель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71998" y="4825895"/>
            <a:ext cx="4797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Обучающие мероприятия: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Организационное развитие;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Социальные технологии влияния;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Исследования, мониторинг и оценка;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Soft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skills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71" y="813793"/>
            <a:ext cx="1251286" cy="12512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2" b="90000" l="2556" r="90000">
                        <a14:foregroundMark x1="6667" y1="13214" x2="6667" y2="13214"/>
                        <a14:foregroundMark x1="22556" y1="74881" x2="22556" y2="74881"/>
                        <a14:foregroundMark x1="33444" y1="72738" x2="33444" y2="72738"/>
                        <a14:foregroundMark x1="43222" y1="71071" x2="43222" y2="71071"/>
                        <a14:foregroundMark x1="51889" y1="68810" x2="51889" y2="68810"/>
                        <a14:foregroundMark x1="57778" y1="67738" x2="57778" y2="67738"/>
                        <a14:foregroundMark x1="13889" y1="59881" x2="13889" y2="59881"/>
                        <a14:foregroundMark x1="11333" y1="47619" x2="11333" y2="47619"/>
                        <a14:foregroundMark x1="9111" y1="35476" x2="9111" y2="35476"/>
                        <a14:foregroundMark x1="5667" y1="15476" x2="5667" y2="15476"/>
                        <a14:foregroundMark x1="7556" y1="10000" x2="7556" y2="10000"/>
                        <a14:foregroundMark x1="10667" y1="14286" x2="10667" y2="14286"/>
                        <a14:foregroundMark x1="16556" y1="14524" x2="16556" y2="14524"/>
                        <a14:foregroundMark x1="26000" y1="14048" x2="26000" y2="14048"/>
                        <a14:foregroundMark x1="30000" y1="7857" x2="30000" y2="7857"/>
                        <a14:foregroundMark x1="23778" y1="5238" x2="23778" y2="5238"/>
                        <a14:foregroundMark x1="24444" y1="5595" x2="24444" y2="5595"/>
                        <a14:foregroundMark x1="26111" y1="6786" x2="26111" y2="6786"/>
                        <a14:foregroundMark x1="13444" y1="8214" x2="13444" y2="8214"/>
                        <a14:foregroundMark x1="45000" y1="6548" x2="45000" y2="6548"/>
                        <a14:foregroundMark x1="47444" y1="8333" x2="47444" y2="8333"/>
                        <a14:foregroundMark x1="41444" y1="5119" x2="41444" y2="5119"/>
                        <a14:foregroundMark x1="43333" y1="5357" x2="43333" y2="5357"/>
                        <a14:foregroundMark x1="44667" y1="5357" x2="44667" y2="5357"/>
                        <a14:foregroundMark x1="39111" y1="12143" x2="38778" y2="14286"/>
                        <a14:foregroundMark x1="37111" y1="37381" x2="36444" y2="38929"/>
                        <a14:foregroundMark x1="20333" y1="46190" x2="20333" y2="46190"/>
                        <a14:foregroundMark x1="18000" y1="59643" x2="18000" y2="59643"/>
                        <a14:foregroundMark x1="23889" y1="67619" x2="23889" y2="69405"/>
                        <a14:foregroundMark x1="13889" y1="15952" x2="13889" y2="15952"/>
                        <a14:foregroundMark x1="11889" y1="17024" x2="11889" y2="17024"/>
                        <a14:foregroundMark x1="11667" y1="20119" x2="11667" y2="20119"/>
                        <a14:foregroundMark x1="11889" y1="24762" x2="12000" y2="25476"/>
                        <a14:foregroundMark x1="11444" y1="29405" x2="11444" y2="29405"/>
                        <a14:foregroundMark x1="8111" y1="19405" x2="8111" y2="19405"/>
                        <a14:foregroundMark x1="7333" y1="15119" x2="7333" y2="15119"/>
                        <a14:foregroundMark x1="8111" y1="13214" x2="8111" y2="13214"/>
                        <a14:foregroundMark x1="10444" y1="12381" x2="10444" y2="12381"/>
                        <a14:foregroundMark x1="19889" y1="13214" x2="19889" y2="13214"/>
                        <a14:foregroundMark x1="20222" y1="12024" x2="20222" y2="12024"/>
                        <a14:foregroundMark x1="10000" y1="30357" x2="10000" y2="30357"/>
                        <a14:foregroundMark x1="13000" y1="31548" x2="13000" y2="31548"/>
                        <a14:foregroundMark x1="15222" y1="33810" x2="15444" y2="34881"/>
                        <a14:foregroundMark x1="16778" y1="38810" x2="16778" y2="38810"/>
                        <a14:foregroundMark x1="11889" y1="39524" x2="11889" y2="39524"/>
                        <a14:foregroundMark x1="12000" y1="43690" x2="12556" y2="44048"/>
                        <a14:foregroundMark x1="18556" y1="51905" x2="18556" y2="51905"/>
                        <a14:foregroundMark x1="22667" y1="55357" x2="22667" y2="55357"/>
                        <a14:foregroundMark x1="13222" y1="57024" x2="13222" y2="57024"/>
                        <a14:foregroundMark x1="14556" y1="54405" x2="14556" y2="54405"/>
                        <a14:foregroundMark x1="14111" y1="50357" x2="14111" y2="50357"/>
                        <a14:foregroundMark x1="13667" y1="45833" x2="13667" y2="45833"/>
                        <a14:foregroundMark x1="16000" y1="57738" x2="16000" y2="57738"/>
                        <a14:foregroundMark x1="15667" y1="63214" x2="15667" y2="63214"/>
                        <a14:foregroundMark x1="17000" y1="66310" x2="17000" y2="66310"/>
                        <a14:foregroundMark x1="20111" y1="68095" x2="20111" y2="68095"/>
                        <a14:foregroundMark x1="17222" y1="72857" x2="17222" y2="72857"/>
                        <a14:foregroundMark x1="18000" y1="69405" x2="18000" y2="69405"/>
                        <a14:foregroundMark x1="20111" y1="72024" x2="20111" y2="72024"/>
                        <a14:foregroundMark x1="25333" y1="72143" x2="25333" y2="72143"/>
                        <a14:foregroundMark x1="30778" y1="68929" x2="30778" y2="68929"/>
                        <a14:foregroundMark x1="31111" y1="65952" x2="31111" y2="65952"/>
                        <a14:foregroundMark x1="29667" y1="62619" x2="29667" y2="62619"/>
                        <a14:foregroundMark x1="29222" y1="60000" x2="29222" y2="60000"/>
                        <a14:foregroundMark x1="25333" y1="57143" x2="25333" y2="57143"/>
                        <a14:foregroundMark x1="20889" y1="52857" x2="20889" y2="52857"/>
                        <a14:foregroundMark x1="18667" y1="46905" x2="18667" y2="46905"/>
                        <a14:foregroundMark x1="20778" y1="64048" x2="20778" y2="64048"/>
                        <a14:foregroundMark x1="32778" y1="64762" x2="32778" y2="64762"/>
                        <a14:foregroundMark x1="56667" y1="59048" x2="56667" y2="59048"/>
                        <a14:foregroundMark x1="56889" y1="62262" x2="56889" y2="62262"/>
                        <a14:foregroundMark x1="57111" y1="65714" x2="57111" y2="65714"/>
                        <a14:foregroundMark x1="51556" y1="67857" x2="51556" y2="67857"/>
                        <a14:foregroundMark x1="48444" y1="65595" x2="47667" y2="65238"/>
                        <a14:foregroundMark x1="37889" y1="66905" x2="37889" y2="66905"/>
                        <a14:foregroundMark x1="32667" y1="6667" x2="32667" y2="6667"/>
                        <a14:foregroundMark x1="22111" y1="6429" x2="22111" y2="6429"/>
                        <a14:foregroundMark x1="31556" y1="4881" x2="31556" y2="4881"/>
                        <a14:foregroundMark x1="29778" y1="3095" x2="29778" y2="3095"/>
                        <a14:foregroundMark x1="23556" y1="7262" x2="23444" y2="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22" y="3674556"/>
            <a:ext cx="1108596" cy="10346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98667">
                        <a14:foregroundMark x1="24667" y1="14667" x2="24667" y2="14667"/>
                        <a14:foregroundMark x1="18667" y1="16417" x2="18667" y2="16417"/>
                        <a14:foregroundMark x1="14000" y1="42000" x2="14000" y2="42000"/>
                        <a14:foregroundMark x1="16778" y1="46667" x2="16778" y2="46667"/>
                        <a14:foregroundMark x1="6111" y1="47750" x2="6111" y2="47750"/>
                        <a14:foregroundMark x1="11222" y1="32083" x2="11222" y2="32083"/>
                        <a14:foregroundMark x1="33889" y1="10667" x2="33889" y2="10667"/>
                        <a14:foregroundMark x1="22333" y1="16417" x2="22333" y2="16417"/>
                        <a14:foregroundMark x1="42778" y1="8417" x2="42778" y2="8417"/>
                        <a14:foregroundMark x1="51778" y1="8583" x2="51778" y2="8583"/>
                        <a14:foregroundMark x1="83333" y1="14000" x2="83333" y2="14000"/>
                        <a14:foregroundMark x1="85000" y1="20083" x2="85000" y2="20083"/>
                        <a14:foregroundMark x1="81444" y1="21417" x2="81444" y2="21417"/>
                        <a14:foregroundMark x1="89889" y1="44083" x2="89889" y2="44083"/>
                        <a14:foregroundMark x1="78889" y1="58500" x2="78889" y2="58500"/>
                        <a14:foregroundMark x1="79444" y1="57250" x2="79444" y2="57250"/>
                        <a14:foregroundMark x1="88222" y1="33833" x2="88222" y2="33833"/>
                        <a14:foregroundMark x1="64556" y1="10500" x2="64556" y2="10500"/>
                        <a14:foregroundMark x1="18444" y1="58667" x2="18444" y2="58667"/>
                        <a14:foregroundMark x1="13333" y1="18167" x2="13333" y2="18167"/>
                        <a14:foregroundMark x1="22333" y1="22000" x2="22333" y2="22000"/>
                        <a14:foregroundMark x1="19111" y1="21833" x2="19111" y2="21833"/>
                        <a14:foregroundMark x1="88444" y1="45417" x2="88444" y2="45417"/>
                        <a14:foregroundMark x1="83556" y1="42500" x2="83556" y2="42500"/>
                        <a14:foregroundMark x1="13778" y1="20250" x2="13778" y2="20250"/>
                        <a14:foregroundMark x1="21667" y1="20250" x2="21667" y2="20250"/>
                        <a14:foregroundMark x1="20667" y1="19333" x2="20667" y2="19333"/>
                        <a14:foregroundMark x1="15111" y1="17833" x2="15111" y2="17833"/>
                        <a14:foregroundMark x1="19556" y1="21083" x2="19556" y2="21083"/>
                        <a14:foregroundMark x1="6111" y1="43750" x2="6111" y2="43750"/>
                        <a14:foregroundMark x1="13333" y1="44917" x2="13333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1379" y="4825895"/>
            <a:ext cx="850619" cy="113415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31" b="99615" l="8111" r="93556">
                        <a14:foregroundMark x1="39333" y1="20385" x2="39333" y2="2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8578" y="3750800"/>
            <a:ext cx="1409225" cy="8142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845" y="790740"/>
            <a:ext cx="805386" cy="8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764599"/>
              </p:ext>
            </p:extLst>
          </p:nvPr>
        </p:nvGraphicFramePr>
        <p:xfrm>
          <a:off x="266700" y="947650"/>
          <a:ext cx="11430000" cy="48731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9995464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256662775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3705266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2353018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479848116"/>
                    </a:ext>
                  </a:extLst>
                </a:gridCol>
              </a:tblGrid>
              <a:tr h="88115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kumimoji="0" lang="kk-KZ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проекта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донорской организации, </a:t>
                      </a:r>
                      <a:r>
                        <a:rPr kumimoji="0" lang="kk-KZ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заказчика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Бюджет </a:t>
                      </a:r>
                      <a:r>
                        <a:rPr kumimoji="0" lang="kk-KZ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проекта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</a:t>
                      </a:r>
                      <a:r>
                        <a:rPr kumimoji="0" lang="kk-KZ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проекта</a:t>
                      </a: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739160"/>
                  </a:ext>
                </a:extLst>
              </a:tr>
              <a:tr h="100984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Программа трехмесячных субсидируемых стажировок для безработных, непродуктивно самозанятых и людей с ограниченными возможностями в городах Алматы, Шымкент, Арысь в рамках проекта ПРООН и АБР «Фонд солидарности для Казахстана в борьбе с пандемией COVID-19»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МТСЗН РК, МНЭ РК, ПРООН, АБР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95 555 250 тенге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Август 2021 -</a:t>
                      </a: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Сентябрь 2022 гг.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882857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«Развитие института советников акимов и министров по вопросам лиц с инвалидностью»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ПРООН Казахстан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52,990,104 </a:t>
                      </a:r>
                      <a:r>
                        <a:rPr lang="ru-RU" sz="16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тг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21.10.2021 – 31.03.2023 гг.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89721"/>
                  </a:ext>
                </a:extLst>
              </a:tr>
              <a:tr h="88301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«Оценка доступности зданий для людей с инвалидностью в городе </a:t>
                      </a:r>
                      <a:r>
                        <a:rPr kumimoji="0" lang="ru-RU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Нур</a:t>
                      </a: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-Султан»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ПРООН Казахстан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14 072 055 </a:t>
                      </a:r>
                      <a:r>
                        <a:rPr kumimoji="0" lang="ru-RU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тг</a:t>
                      </a: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24.11.2021-30.07.2022 гг.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27018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89416"/>
              </p:ext>
            </p:extLst>
          </p:nvPr>
        </p:nvGraphicFramePr>
        <p:xfrm>
          <a:off x="285750" y="763328"/>
          <a:ext cx="11620500" cy="53059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364762958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3010128447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1837353818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1829512749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175978677"/>
                    </a:ext>
                  </a:extLst>
                </a:gridCol>
              </a:tblGrid>
              <a:tr h="132489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ru-RU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донорской организации, </a:t>
                      </a:r>
                      <a:r>
                        <a:rPr kumimoji="0" lang="kk-KZ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заказчика</a:t>
                      </a:r>
                      <a:endParaRPr kumimoji="0" lang="ru-RU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Бюджет проекта</a:t>
                      </a:r>
                      <a:endParaRPr kumimoji="0" lang="ru-RU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ru-RU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08626"/>
                  </a:ext>
                </a:extLst>
              </a:tr>
              <a:tr h="130181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«Академия НПО», факультет «Финансовый менеджмент»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ОО «Центр гражданской инициативы» в рамках гранта НАО </a:t>
                      </a:r>
                      <a:r>
                        <a:rPr lang="ru-RU" sz="16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«ЦПГИ» 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000 000 </a:t>
                      </a:r>
                      <a:r>
                        <a:rPr lang="ru-RU" sz="16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тг</a:t>
                      </a:r>
                      <a:r>
                        <a:rPr lang="ru-RU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570288"/>
                  </a:ext>
                </a:extLst>
              </a:tr>
              <a:tr h="100616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«Организация и развитие республиканского гражданского центра для поддержки неправительственных организаций», консультации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ОЮЛ «Гражданский альянс Казахстана»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375 000 тенге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Май 2022 г. - Ноябрь 2022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515635"/>
                  </a:ext>
                </a:extLst>
              </a:tr>
              <a:tr h="166420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Укрепление потенциала организаций</a:t>
                      </a:r>
                      <a:r>
                        <a:rPr lang="kk-KZ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гражданского общества и регионального</a:t>
                      </a:r>
                      <a:r>
                        <a:rPr lang="kk-KZ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женского движения для прекращения</a:t>
                      </a:r>
                      <a:r>
                        <a:rPr lang="kk-KZ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гендерного насилия в Центральной Азии</a:t>
                      </a:r>
                      <a:endParaRPr lang="ru-RU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ООН-Женщины</a:t>
                      </a:r>
                      <a:endParaRPr lang="ru-RU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18,773 </a:t>
                      </a: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USD</a:t>
                      </a:r>
                      <a:endParaRPr lang="ru-RU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мая</a:t>
                      </a: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2022 – </a:t>
                      </a: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сентябрь 2022</a:t>
                      </a:r>
                      <a:endParaRPr lang="ru-RU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42998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498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Шестиугольник 2"/>
          <p:cNvSpPr/>
          <p:nvPr/>
        </p:nvSpPr>
        <p:spPr>
          <a:xfrm>
            <a:off x="4196668" y="1605516"/>
            <a:ext cx="3502789" cy="3019646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00755" y="2376675"/>
            <a:ext cx="2094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Модель «Идеальная НКО»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(базовые системы ОР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2009553" y="712381"/>
            <a:ext cx="2355750" cy="2030820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Шестиугольник 9"/>
          <p:cNvSpPr/>
          <p:nvPr/>
        </p:nvSpPr>
        <p:spPr>
          <a:xfrm>
            <a:off x="2009553" y="3349254"/>
            <a:ext cx="2355750" cy="2030819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Шестиугольник 10"/>
          <p:cNvSpPr/>
          <p:nvPr/>
        </p:nvSpPr>
        <p:spPr>
          <a:xfrm>
            <a:off x="7596322" y="712381"/>
            <a:ext cx="2355750" cy="2030819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Шестиугольник 11"/>
          <p:cNvSpPr/>
          <p:nvPr/>
        </p:nvSpPr>
        <p:spPr>
          <a:xfrm>
            <a:off x="7600839" y="3349255"/>
            <a:ext cx="2355751" cy="2030820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609068" y="1335237"/>
            <a:ext cx="2996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Управление человеческими ресурсами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52610" y="896793"/>
            <a:ext cx="20449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Управление финансами (включая материальные ресурсы) и </a:t>
            </a:r>
            <a:r>
              <a:rPr lang="ru-RU" sz="1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фандрайзинг</a:t>
            </a:r>
            <a:endParaRPr lang="ru-RU" sz="1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2401455" y="3695111"/>
            <a:ext cx="16493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Управление проектами/программами/ услугами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99456" y="3795276"/>
            <a:ext cx="215130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Управление внутренними и внешними коммуникациями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4761736" y="180753"/>
            <a:ext cx="2336768" cy="1171007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4817661" y="388939"/>
            <a:ext cx="226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Лидерство, управление, администрация</a:t>
            </a:r>
          </a:p>
        </p:txBody>
      </p:sp>
      <p:sp>
        <p:nvSpPr>
          <p:cNvPr id="20" name="Шестиугольник 19"/>
          <p:cNvSpPr/>
          <p:nvPr/>
        </p:nvSpPr>
        <p:spPr>
          <a:xfrm>
            <a:off x="4779677" y="4895442"/>
            <a:ext cx="2336768" cy="1171007"/>
          </a:xfrm>
          <a:prstGeom prst="hexagon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4772007" y="5065446"/>
            <a:ext cx="2316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Мониторинг и оценка проектов и программ 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5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5879805" y="0"/>
            <a:ext cx="6312195" cy="685800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6402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Управление финансами </a:t>
            </a:r>
            <a:br>
              <a:rPr lang="ru-RU" sz="2800" b="1" dirty="0">
                <a:solidFill>
                  <a:srgbClr val="9C231B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и </a:t>
            </a:r>
            <a:r>
              <a:rPr lang="ru-RU" sz="2800" b="1" dirty="0" err="1" smtClean="0">
                <a:solidFill>
                  <a:srgbClr val="9C231B"/>
                </a:solidFill>
                <a:latin typeface="Century Gothic" panose="020B0502020202020204" pitchFamily="34" charset="0"/>
              </a:rPr>
              <a:t>фандрейзинг</a:t>
            </a:r>
            <a:endParaRPr lang="en-US" sz="28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196" y="1792907"/>
            <a:ext cx="544741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как минимум 3 источников финансирования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команды или ответственных за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фандрейзинг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годового рабочего бюджета (на основе стратегического плана)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штатного бухгалтера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учетной политики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Внешний орган управления активно участвует в привлечении средств и финансовом планировании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материальных активов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8363" y="596148"/>
            <a:ext cx="299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ЧТО СДЕЛАТЬ?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0156" y="1653961"/>
            <a:ext cx="4731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Разработать стратегический план,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План фандрейзинга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Обучить сотрудников,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назначить ответственных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Составить годовой бюджет, обсудить c коллегами и органом управления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Штатный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бухгалтер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2546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Цикл фандрейзинга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369" y="1850065"/>
            <a:ext cx="3062176" cy="120147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499193" y="3289005"/>
            <a:ext cx="3062176" cy="120147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623545" y="3289005"/>
            <a:ext cx="3062176" cy="120147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561369" y="4873255"/>
            <a:ext cx="3062176" cy="120147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9329" y="2250749"/>
            <a:ext cx="220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ПОТРЕБНОСТЬ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4725" y="3705078"/>
            <a:ext cx="1491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РЕЗУЛЬТАТ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99833" y="3683812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ПОИСК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0330" y="5273939"/>
            <a:ext cx="124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ЗАПРОС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8043" y1="43892" x2="48043" y2="43892"/>
                        <a14:foregroundMark x1="48043" y1="43892" x2="48043" y2="43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5858" y="3242931"/>
            <a:ext cx="2953193" cy="1550426"/>
          </a:xfrm>
          <a:prstGeom prst="rect">
            <a:avLst/>
          </a:prstGeom>
        </p:spPr>
      </p:pic>
      <p:cxnSp>
        <p:nvCxnSpPr>
          <p:cNvPr id="15" name="Скругленная соединительная линия 14"/>
          <p:cNvCxnSpPr>
            <a:stCxn id="4" idx="1"/>
            <a:endCxn id="5" idx="0"/>
          </p:cNvCxnSpPr>
          <p:nvPr/>
        </p:nvCxnSpPr>
        <p:spPr>
          <a:xfrm rot="10800000" flipV="1">
            <a:off x="3030281" y="2450805"/>
            <a:ext cx="1531088" cy="838200"/>
          </a:xfrm>
          <a:prstGeom prst="curved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кругленная соединительная линия 16"/>
          <p:cNvCxnSpPr>
            <a:stCxn id="4" idx="3"/>
            <a:endCxn id="6" idx="0"/>
          </p:cNvCxnSpPr>
          <p:nvPr/>
        </p:nvCxnSpPr>
        <p:spPr>
          <a:xfrm>
            <a:off x="7623545" y="2450805"/>
            <a:ext cx="1531088" cy="838200"/>
          </a:xfrm>
          <a:prstGeom prst="curved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5" idx="2"/>
            <a:endCxn id="7" idx="1"/>
          </p:cNvCxnSpPr>
          <p:nvPr/>
        </p:nvCxnSpPr>
        <p:spPr>
          <a:xfrm rot="16200000" flipH="1">
            <a:off x="3304070" y="4216695"/>
            <a:ext cx="983511" cy="1531088"/>
          </a:xfrm>
          <a:prstGeom prst="curved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>
            <a:stCxn id="6" idx="2"/>
            <a:endCxn id="7" idx="3"/>
          </p:cNvCxnSpPr>
          <p:nvPr/>
        </p:nvCxnSpPr>
        <p:spPr>
          <a:xfrm rot="5400000">
            <a:off x="7897334" y="4216695"/>
            <a:ext cx="983511" cy="1531088"/>
          </a:xfrm>
          <a:prstGeom prst="curvedConnector2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11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0" y="632625"/>
            <a:ext cx="8560670" cy="6225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01612" y="170960"/>
            <a:ext cx="3688830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Статьи расходов НПО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85" y="-1"/>
            <a:ext cx="3060457" cy="6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2679"/>
              </p:ext>
            </p:extLst>
          </p:nvPr>
        </p:nvGraphicFramePr>
        <p:xfrm>
          <a:off x="831273" y="978379"/>
          <a:ext cx="10690167" cy="5295832"/>
        </p:xfrm>
        <a:graphic>
          <a:graphicData uri="http://schemas.openxmlformats.org/drawingml/2006/table">
            <a:tbl>
              <a:tblPr/>
              <a:tblGrid>
                <a:gridCol w="5439147">
                  <a:extLst>
                    <a:ext uri="{9D8B030D-6E8A-4147-A177-3AD203B41FA5}">
                      <a16:colId xmlns:a16="http://schemas.microsoft.com/office/drawing/2014/main" val="3011298506"/>
                    </a:ext>
                  </a:extLst>
                </a:gridCol>
                <a:gridCol w="5251020">
                  <a:extLst>
                    <a:ext uri="{9D8B030D-6E8A-4147-A177-3AD203B41FA5}">
                      <a16:colId xmlns:a16="http://schemas.microsoft.com/office/drawing/2014/main" val="1883436103"/>
                    </a:ext>
                  </a:extLst>
                </a:gridCol>
              </a:tblGrid>
              <a:tr h="25315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Звёзды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C231B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Сильные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проекты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и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виды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деятельности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с реальным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потенциалом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динамичные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популярные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творческие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Звёзды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стать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«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камнями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основания»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кратковременными «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падающими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звёздами».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Вопросительные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знаки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C231B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Новые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новаторские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ещё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доказанные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проекты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Такие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новые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новаторские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проекты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оказаться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эффективными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стать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«звёздами» и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переместиться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в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Квадрат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1.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же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они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сработать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и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переместиться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в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Квадрат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4.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Нуждаются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в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особом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наблюдении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089329"/>
                  </a:ext>
                </a:extLst>
              </a:tr>
              <a:tr h="27643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Камни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основания»</a:t>
                      </a:r>
                      <a:endParaRPr kumimoji="0" lang="ru-RU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C231B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Надёжные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безопасные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объекты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виды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деятельности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которые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обеспечивают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организацию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определённой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степенью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финансовой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безопасности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и/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кредитоспособности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Они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сначала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приобрести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популярность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среди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спонсоров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позже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оказаться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малопривлекательными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поскольку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они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больше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считаются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новаторскими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Мёртвые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утки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C231B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C231B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굴림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Берут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на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себя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управление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и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финансовые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ресурсы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и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создают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незначительную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добавочную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или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создают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никакой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добавочной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стоимости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 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такой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деятельности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организации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часто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сталкиваются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с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проблемами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которые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могут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быть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тесно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связаны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с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их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предыдущей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историей</a:t>
                      </a: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굴림" charset="-127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39248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8080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2931042" y="808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Матрица анализа портфеля проектов </a:t>
            </a:r>
            <a:b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Boston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Consulting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Group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531" t="14348" r="27984" b="2752"/>
          <a:stretch/>
        </p:blipFill>
        <p:spPr>
          <a:xfrm>
            <a:off x="1819656" y="1115568"/>
            <a:ext cx="8247888" cy="5294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252" y="0"/>
            <a:ext cx="3060457" cy="713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344346"/>
            <a:ext cx="566928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Соотношение стратегических целей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организации и проектов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2500" y="765848"/>
            <a:ext cx="7077579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Источники устойчивости НПО в Казахстане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316" y="1388768"/>
            <a:ext cx="2519634" cy="706732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3" rIns="91365" bIns="45683"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Краудфандинг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610" y="2891360"/>
            <a:ext cx="22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Членские взносы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9241" y="4175785"/>
            <a:ext cx="3085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Спонсорская помощь компаний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241" y="5461149"/>
            <a:ext cx="546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                         Социальные Заказы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           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Гранты</a:t>
            </a:r>
            <a:b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                         Премии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2427" y="5730976"/>
            <a:ext cx="280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Коммерческие услуги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60497" y="3898785"/>
            <a:ext cx="2926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Гранты международных и казахстанских доноров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68113" y="2976576"/>
            <a:ext cx="2255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Ценные бумаги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23548" y="2284455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ГЧП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14503" y="1571318"/>
            <a:ext cx="437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Социальное предпринимательство</a:t>
            </a:r>
          </a:p>
        </p:txBody>
      </p:sp>
      <p:pic>
        <p:nvPicPr>
          <p:cNvPr id="1026" name="Picture 2" descr="простой мультфильм стул Png элемент PNG , стулья, столы и стулья,  испражнения PNG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" t="12913" r="-767" b="4229"/>
          <a:stretch/>
        </p:blipFill>
        <p:spPr bwMode="auto">
          <a:xfrm rot="545502">
            <a:off x="3390376" y="1655064"/>
            <a:ext cx="4647054" cy="38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3" y="15404"/>
            <a:ext cx="3060457" cy="71329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902642" y="5649177"/>
            <a:ext cx="735908" cy="276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902642" y="5933100"/>
            <a:ext cx="745433" cy="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902642" y="5933878"/>
            <a:ext cx="735908" cy="25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84" y="1404229"/>
            <a:ext cx="706425" cy="7064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131" y="2774769"/>
            <a:ext cx="639201" cy="6392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45" y="4160631"/>
            <a:ext cx="628495" cy="6284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/>
          <a:srcRect l="5376" t="6299" b="12475"/>
          <a:stretch/>
        </p:blipFill>
        <p:spPr>
          <a:xfrm>
            <a:off x="392451" y="6030523"/>
            <a:ext cx="824680" cy="707911"/>
          </a:xfrm>
          <a:prstGeom prst="rect">
            <a:avLst/>
          </a:prstGeom>
        </p:spPr>
      </p:pic>
      <p:pic>
        <p:nvPicPr>
          <p:cNvPr id="30" name="Picture 2" descr="https://cdn-icons.flaticon.com/png/512/5433/premium/5433848.png?token=exp=1661167121~hmac=f44983f32b6be29f094943212c8d2a6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069" y="1350097"/>
            <a:ext cx="724808" cy="7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cons.flaticon.com/png/512/3494/premium/3494909.png?token=exp=1661167445~hmac=c265c36aa6070ee2c3c39e55d3a3007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52" y="2774081"/>
            <a:ext cx="795338" cy="7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8003" y="5326887"/>
            <a:ext cx="920586" cy="9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6537" y="750042"/>
            <a:ext cx="395808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Зарубежные доноры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287" y="1359610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Представительство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ООН в Казахстане (ПРООН), Агентства ООН (UNICEF, UN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Women,UNAIDS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Фонд ООН по развитию демократии)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Агентства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международному развитию: USAID, ЕС, CIDA, Британский Совет, GIZ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Банки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развития: Всемирный Банк (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World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Bank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), ЕБРР, АБР,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ИБР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Посольства: Германии, США, Польши, Турции, Франции, Европейская Комиссия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Фонды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 Фонд Сороса,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National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Endowment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for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Democracy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(NDE), Фонд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Евразия Центральной Азии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501" y="4104468"/>
            <a:ext cx="4158769" cy="1884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7" r="99457">
                        <a14:foregroundMark x1="23370" y1="30153" x2="23370" y2="30153"/>
                        <a14:foregroundMark x1="40326" y1="9542" x2="40326" y2="9542"/>
                        <a14:foregroundMark x1="28696" y1="10305" x2="28696" y2="10305"/>
                        <a14:foregroundMark x1="24130" y1="9924" x2="24130" y2="9924"/>
                        <a14:foregroundMark x1="20000" y1="8397" x2="20000" y2="8397"/>
                        <a14:foregroundMark x1="20217" y1="4580" x2="20217" y2="4580"/>
                        <a14:foregroundMark x1="33478" y1="56298" x2="33478" y2="56298"/>
                        <a14:foregroundMark x1="28804" y1="43702" x2="28804" y2="43702"/>
                        <a14:foregroundMark x1="19130" y1="40458" x2="19130" y2="40458"/>
                        <a14:foregroundMark x1="47391" y1="25573" x2="47391" y2="25573"/>
                        <a14:foregroundMark x1="53261" y1="4771" x2="53261" y2="4771"/>
                        <a14:foregroundMark x1="43804" y1="16412" x2="43804" y2="16412"/>
                        <a14:foregroundMark x1="81630" y1="65267" x2="81630" y2="65267"/>
                        <a14:foregroundMark x1="76087" y1="54771" x2="76087" y2="54771"/>
                        <a14:foregroundMark x1="77500" y1="54771" x2="77500" y2="54771"/>
                        <a14:foregroundMark x1="85978" y1="58397" x2="85978" y2="58397"/>
                        <a14:foregroundMark x1="84348" y1="33206" x2="84348" y2="33206"/>
                        <a14:foregroundMark x1="61087" y1="63168" x2="61087" y2="63168"/>
                        <a14:foregroundMark x1="92717" y1="79771" x2="92717" y2="79771"/>
                        <a14:foregroundMark x1="93804" y1="76527" x2="93804" y2="76527"/>
                        <a14:foregroundMark x1="73696" y1="54389" x2="73696" y2="54389"/>
                        <a14:foregroundMark x1="64130" y1="8397" x2="64130" y2="8397"/>
                        <a14:foregroundMark x1="73261" y1="3817" x2="73261" y2="3817"/>
                        <a14:foregroundMark x1="60978" y1="4389" x2="60978" y2="4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106" y="727065"/>
            <a:ext cx="5292356" cy="3014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106" y="3294843"/>
            <a:ext cx="1905000" cy="1619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771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8" y="109639"/>
            <a:ext cx="3060457" cy="7132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6215" y="666699"/>
            <a:ext cx="6101350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Гражданские</a:t>
            </a: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ресурсные центры это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499" y="3940416"/>
            <a:ext cx="56500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Многопрофильная сервисная служба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(на базе некоммерческой организации) для:</a:t>
            </a:r>
          </a:p>
          <a:p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физических и юридических лиц в сфере развития гражданских инициатив, повышения гражданской активности населения и формирования среды, способствующей устойчивому развитию институтов гражданского общества.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514" y="14798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Century Gothic" panose="020B0502020202020204" pitchFamily="34" charset="0"/>
              </a:rPr>
              <a:t>Многопрофильная сервисная служба</a:t>
            </a:r>
          </a:p>
          <a:p>
            <a:r>
              <a:rPr lang="ru-RU" b="1" i="1" dirty="0">
                <a:latin typeface="Century Gothic" panose="020B0502020202020204" pitchFamily="34" charset="0"/>
              </a:rPr>
              <a:t>(на базе некоммерческой организации) для:</a:t>
            </a:r>
            <a:endParaRPr 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3499" y="1590641"/>
            <a:ext cx="5035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Century Gothic" panose="020B0502020202020204" pitchFamily="34" charset="0"/>
              </a:rPr>
              <a:t>Региональная экспертная площадка для</a:t>
            </a:r>
            <a:r>
              <a:rPr lang="ru-RU" b="1" dirty="0"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2000" y="2477629"/>
            <a:ext cx="3990754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физических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 юридических лиц в сфере развития гражданских инициатив, повышения гражданской активности населения и формирования среды, способствующей устойчивому развитию институтов гражданского </a:t>
            </a:r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общества.</a:t>
            </a: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53499" y="2358349"/>
            <a:ext cx="498348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систематизации действий по выстраиванию инфраструктуры поддержки и развития гражданских инициатив и НПО в Казахстане и выстраиванию цивилизованного диалога между гражданским обществом, бизнес-сектором и органами  власти на основе регулярного комплексного анализа ситуации в этой сфере и с учетом лучших практик зарубежного опыта продвижения гражданских инициатив</a:t>
            </a:r>
          </a:p>
        </p:txBody>
      </p:sp>
    </p:spTree>
    <p:extLst>
      <p:ext uri="{BB962C8B-B14F-4D97-AF65-F5344CB8AC3E}">
        <p14:creationId xmlns:p14="http://schemas.microsoft.com/office/powerpoint/2010/main" val="172270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96481" y="263280"/>
            <a:ext cx="5043368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Местные фонды и программы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16193" y="165355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Программы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«Общественные работы», «Молодежная практика»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Программы добывающих компаний (Шеврон)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Фонд развития социальных проектов «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Samruk-Kazyna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Trust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Фонд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BI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group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Фонд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Нурсултана Назарбаева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НАО «Центр Поддержки Гражданских Инициатив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Фонд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развития предпринимательства «ДАМУ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09" y="2239964"/>
            <a:ext cx="5955125" cy="2873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32" y="4631858"/>
            <a:ext cx="2475191" cy="737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4453" t="7159" r="4225" b="2905"/>
          <a:stretch/>
        </p:blipFill>
        <p:spPr>
          <a:xfrm>
            <a:off x="4152570" y="4652393"/>
            <a:ext cx="1414130" cy="1573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851" y="1021995"/>
            <a:ext cx="1109568" cy="1280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15" y="48860"/>
            <a:ext cx="3060457" cy="7132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17223" r="5151" b="19692"/>
          <a:stretch/>
        </p:blipFill>
        <p:spPr>
          <a:xfrm>
            <a:off x="6696481" y="5587192"/>
            <a:ext cx="2267712" cy="825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38303" r="3859" b="38182"/>
          <a:stretch/>
        </p:blipFill>
        <p:spPr>
          <a:xfrm>
            <a:off x="6297021" y="1025139"/>
            <a:ext cx="2356895" cy="606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94" y="5439202"/>
            <a:ext cx="1152670" cy="1288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8" y="83181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77" t="3226" r="2152" b="8588"/>
          <a:stretch/>
        </p:blipFill>
        <p:spPr>
          <a:xfrm>
            <a:off x="752363" y="371243"/>
            <a:ext cx="1382231" cy="1268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251" t="3700" r="4906" b="4709"/>
          <a:stretch/>
        </p:blipFill>
        <p:spPr>
          <a:xfrm>
            <a:off x="802977" y="2030818"/>
            <a:ext cx="1405573" cy="1424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567" t="4122" r="3322" b="3240"/>
          <a:stretch/>
        </p:blipFill>
        <p:spPr>
          <a:xfrm>
            <a:off x="752363" y="3846391"/>
            <a:ext cx="1456187" cy="14561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4223" y="530228"/>
            <a:ext cx="9487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Присуждается ежегодно неправительственным организациям за внесенный вклад в решение социальных задач республиканского, отраслевого и регионального уровней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4223" y="2397368"/>
            <a:ext cx="921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Привлечение потенциала институтов гражданского  общества к решению актуальных вопросов  развития социальной  сферы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4223" y="4112819"/>
            <a:ext cx="9218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Форма реализации социальных программ, социальных проектов, направленных на решение задач в социальной сфере, выполняемых неправительственными организациями за счет бюджетных средств.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597" y="5505104"/>
            <a:ext cx="967184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Важно!!!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Для получения государственного финансирования необходимо быть зарегистрированным в Базе данных НПО (www.infonpo.gov.kz ). Для участия в конкурсе на получение государственного социального заказа необходимо быть зарегистрированным на портале государственных закупок </a:t>
            </a:r>
          </a:p>
        </p:txBody>
      </p:sp>
    </p:spTree>
    <p:extLst>
      <p:ext uri="{BB962C8B-B14F-4D97-AF65-F5344CB8AC3E}">
        <p14:creationId xmlns:p14="http://schemas.microsoft.com/office/powerpoint/2010/main" val="4193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4581" y="260623"/>
            <a:ext cx="752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ПРЕДОСТАВЛЕНИЕ ГРАНТОВ </a:t>
            </a:r>
            <a:r>
              <a:rPr lang="ru-RU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ПРЕМИИ ДЛЯ НПО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03767" y="814831"/>
            <a:ext cx="10058400" cy="10246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09507" y="859507"/>
            <a:ext cx="9646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Гранты </a:t>
            </a:r>
            <a:r>
              <a:rPr lang="ru-RU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премии </a:t>
            </a:r>
            <a:r>
              <a:rPr lang="ru-RU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будут </a:t>
            </a:r>
            <a:r>
              <a:rPr lang="ru-RU" sz="25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вручаться за достижения по следующим направлениям: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02054" y="1988913"/>
            <a:ext cx="2184993" cy="1001407"/>
          </a:xfrm>
          <a:prstGeom prst="flowChartProcess">
            <a:avLst/>
          </a:prstGeom>
          <a:noFill/>
          <a:ln>
            <a:solidFill>
              <a:srgbClr val="9C2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4274" y="2012690"/>
            <a:ext cx="2297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</a:t>
            </a:r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остижения целей в области образования, науки, информации, физической культуры и спорта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81580" y="2667768"/>
            <a:ext cx="2340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Охрана здоровья граждан, пропаганда здорового образа жизни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20722" y="2750762"/>
            <a:ext cx="2388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Защита прав, законных интересов граждан и организаций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017600" y="2350376"/>
            <a:ext cx="1983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Развитие культуры и искусства</a:t>
            </a: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146292" y="3271612"/>
            <a:ext cx="2178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Охрана окружающей среды</a:t>
            </a: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2572357" y="4030669"/>
            <a:ext cx="2221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Охрана историко-культурного наследия</a:t>
            </a: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37048" y="2051467"/>
            <a:ext cx="2049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Помощь детям-сиротам, детям из неполных и многодетных семей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466" y="2614082"/>
            <a:ext cx="2194750" cy="10120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29" y="2012690"/>
            <a:ext cx="2194750" cy="101202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348" y="2589746"/>
            <a:ext cx="2194750" cy="10120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990" y="2259862"/>
            <a:ext cx="2194750" cy="10120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4" y="4381741"/>
            <a:ext cx="2190359" cy="10120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46" y="3201897"/>
            <a:ext cx="2194750" cy="10120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787" y="3921389"/>
            <a:ext cx="2194750" cy="10120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139" y="5224822"/>
            <a:ext cx="2194750" cy="14439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20" y="3201654"/>
            <a:ext cx="2194750" cy="101202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57" y="4476644"/>
            <a:ext cx="2194750" cy="10120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98" y="3954551"/>
            <a:ext cx="2194750" cy="101202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1" y="3664408"/>
            <a:ext cx="2194750" cy="101202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98" y="5231941"/>
            <a:ext cx="2194750" cy="143686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990" y="5155704"/>
            <a:ext cx="2194750" cy="10120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05457" y="3317779"/>
            <a:ext cx="229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Поддержка молодежной политики и детских инициатив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21348" y="5362039"/>
            <a:ext cx="2291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Укрепление общественного согласия и общенационального единства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48331" y="3703894"/>
            <a:ext cx="2291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Содействие решению семейно-демографических и гендерных вопросов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375" y="4419774"/>
            <a:ext cx="208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Содействие службам-пробации при оказании социально-правовой помощи лицам, состоящим на их учете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3249" y="5699016"/>
            <a:ext cx="229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Поддержка социально уязвимых слоев населения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15828" y="4509251"/>
            <a:ext cx="2291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Проведение общественного мониторинга качества оказания гос. услуг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7962" y="4028549"/>
            <a:ext cx="2043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Содействие обеспечению трудовой занятости населения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48330" y="5174135"/>
            <a:ext cx="2291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Содействие развитию гражданского общества, в том числе повышению эффективности деятельности НПО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86856" y="5719633"/>
            <a:ext cx="229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Развитие и поддержка волонтерских инициатив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89" y="5675032"/>
            <a:ext cx="2194750" cy="101202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33" y="5553642"/>
            <a:ext cx="2184594" cy="1127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7646" y="5231940"/>
            <a:ext cx="201620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формирования ответственного обращения с животными, в том числе поддержки приютов для животных</a:t>
            </a:r>
            <a:endParaRPr lang="en-US" sz="1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1000" y="538491"/>
            <a:ext cx="3286477" cy="523220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Премия для НПО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694" t="6694" r="6694" b="9681"/>
          <a:stretch/>
        </p:blipFill>
        <p:spPr>
          <a:xfrm>
            <a:off x="177800" y="88901"/>
            <a:ext cx="1473199" cy="142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900" y="1949339"/>
            <a:ext cx="7442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Присуждается уполномоченным органом в сфере взаимодействия с неправительственными организациями (далее - уполномоченный орган) ежегодно неправительственным организациям за внесенный вклад в решение социальных задач республиканского, отраслевого и регионального уровней (Правила присуждения премий)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9900" y="4660949"/>
            <a:ext cx="11506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Объявление размещается Уполномоченным органом (Министерство информации и общественного развития РК) на </a:t>
            </a:r>
            <a:r>
              <a:rPr lang="ru-RU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интернет-ресурсе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ежегодно не позднее 1 июля.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6" b="96556" l="3667" r="91667">
                        <a14:foregroundMark x1="45667" y1="86607" x2="45667" y2="86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1271" y="538491"/>
            <a:ext cx="4732414" cy="4122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85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6679" y="183726"/>
            <a:ext cx="6554902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Стратегическое партнерства</a:t>
            </a:r>
            <a:endParaRPr lang="en-US" sz="2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711" y="1156312"/>
            <a:ext cx="8206151" cy="24622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Стратегический партнер</a:t>
            </a:r>
          </a:p>
          <a:p>
            <a:pPr algn="ctr"/>
            <a:endParaRPr lang="ru-RU" sz="22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НПО, прошедшая конкурсный отбор в соответствии с правилами осуществления государственного заказа на реализацию стратегического партнерства, с которой заключен договор на выполнение государственного заказа на реализацию стратегического </a:t>
            </a:r>
            <a:r>
              <a:rPr lang="ru-RU" sz="2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партнерства.</a:t>
            </a:r>
            <a:endParaRPr lang="en-US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4119" y="3889587"/>
            <a:ext cx="8789196" cy="24622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Государственный заказ на</a:t>
            </a:r>
            <a:b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реализацию стратегического партнерства</a:t>
            </a:r>
          </a:p>
          <a:p>
            <a:pPr algn="just"/>
            <a:endParaRPr lang="ru-RU" sz="2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средства, предоставляемые НПО центральными исполнительными органами в целях привлечения потенциала НПО для реализации общенациональных </a:t>
            </a:r>
            <a:r>
              <a:rPr lang="ru-RU" sz="2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приоритетов.</a:t>
            </a:r>
            <a:r>
              <a:rPr lang="ru-RU" sz="2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ru-RU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543" y="0"/>
            <a:ext cx="3060457" cy="713294"/>
          </a:xfrm>
          <a:prstGeom prst="rect">
            <a:avLst/>
          </a:prstGeom>
        </p:spPr>
      </p:pic>
      <p:pic>
        <p:nvPicPr>
          <p:cNvPr id="10" name="Picture 6" descr="https://cdn-icons-png.flaticon.com/512/4395/439537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543" y="1196753"/>
            <a:ext cx="2421772" cy="24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-icons.flaticon.com/png/512/1807/premium/1807455.png?token=exp=1660281459~hmac=fc99c539460d0eb8642ae3fcc673579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1" y="4067891"/>
            <a:ext cx="2105606" cy="210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780" y="909164"/>
            <a:ext cx="8136136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5127" y="251629"/>
            <a:ext cx="2692097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КРАУДФАНДИНГ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0" y="-1"/>
            <a:ext cx="12192000" cy="2006779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3650458" y="169217"/>
            <a:ext cx="4891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Экосистема 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краудфандинга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718665"/>
            <a:ext cx="11849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Бизнес-экосистема — Экономическое сообщество, которое состоит из совокупности взаимосвязанных организаций и физических лиц (</a:t>
            </a:r>
            <a:r>
              <a:rPr lang="ru-RU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стейкхолдеры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). Экономическое сообщество производит товары и услуги, ценные для потребителя, которые также являются частью экосистемы.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0" r="99022">
                        <a14:foregroundMark x1="23804" y1="16628" x2="23804" y2="16628"/>
                        <a14:foregroundMark x1="25217" y1="43837" x2="25217" y2="43837"/>
                        <a14:foregroundMark x1="55326" y1="36512" x2="55326" y2="36512"/>
                        <a14:foregroundMark x1="84891" y1="14767" x2="84891" y2="14767"/>
                        <a14:foregroundMark x1="87826" y1="46744" x2="88370" y2="46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769" y="2178286"/>
            <a:ext cx="1282700" cy="11990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8231" y="2645304"/>
            <a:ext cx="6845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Краудфандинг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– это сообщество</a:t>
            </a:r>
          </a:p>
          <a:p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Краудфандинг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– это деньги</a:t>
            </a:r>
          </a:p>
          <a:p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Краудфандинг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невозможен без Интернета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50" y="3316179"/>
            <a:ext cx="1567897" cy="1567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8593">
            <a:off x="2184400" y="5179539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роцесс 5"/>
          <p:cNvSpPr/>
          <p:nvPr/>
        </p:nvSpPr>
        <p:spPr>
          <a:xfrm>
            <a:off x="0" y="0"/>
            <a:ext cx="12192000" cy="118110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 r="-301" b="50"/>
          <a:stretch/>
        </p:blipFill>
        <p:spPr bwMode="auto">
          <a:xfrm>
            <a:off x="1530228" y="1310013"/>
            <a:ext cx="8725693" cy="520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8539" y="51941"/>
            <a:ext cx="6814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Специфика различных </a:t>
            </a:r>
            <a:r>
              <a:rPr lang="ru-R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краудфандинговых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платформ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30224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7498" y="569114"/>
            <a:ext cx="5609228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КРАУДФАНДИНГОВЫЕ ПЛАТФОРМЫ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444" l="5556" r="94722">
                        <a14:foregroundMark x1="61111" y1="20278" x2="61111" y2="20278"/>
                        <a14:foregroundMark x1="70278" y1="22500" x2="70278" y2="22500"/>
                        <a14:foregroundMark x1="77500" y1="32500" x2="77500" y2="32500"/>
                        <a14:foregroundMark x1="64167" y1="34722" x2="64167" y2="34722"/>
                        <a14:foregroundMark x1="24167" y1="35556" x2="24167" y2="35556"/>
                        <a14:foregroundMark x1="31111" y1="21389" x2="31111" y2="21389"/>
                        <a14:foregroundMark x1="21944" y1="68889" x2="21944" y2="68889"/>
                        <a14:foregroundMark x1="56389" y1="65556" x2="56389" y2="65556"/>
                        <a14:foregroundMark x1="80833" y1="67500" x2="80833" y2="67500"/>
                        <a14:foregroundMark x1="74444" y1="78889" x2="74444" y2="78889"/>
                        <a14:foregroundMark x1="58056" y1="78889" x2="58056" y2="78889"/>
                        <a14:foregroundMark x1="31389" y1="78889" x2="31389" y2="7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0" y="886599"/>
            <a:ext cx="3429000" cy="3429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03686" y="1538764"/>
            <a:ext cx="646271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https://start-time.kz/main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https://takiedela.ru/  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https://www.indiegogo.com/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https://www.kickstarter.com/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https://www.kiva.org/about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https://planeta.ru/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https://www.airfunding.net/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https://www.ulule.com/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http://www.goteo.org/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https://wemakeit.com/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https://www.booomerang.dk/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https://www.gofundme.com/c/fundraising-tips/sharing </a:t>
            </a:r>
          </a:p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https://entrepreneur.indiegogo.com/community/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790002"/>
              </p:ext>
            </p:extLst>
          </p:nvPr>
        </p:nvGraphicFramePr>
        <p:xfrm>
          <a:off x="1731758" y="791351"/>
          <a:ext cx="10053300" cy="54626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00551">
                  <a:extLst>
                    <a:ext uri="{9D8B030D-6E8A-4147-A177-3AD203B41FA5}">
                      <a16:colId xmlns:a16="http://schemas.microsoft.com/office/drawing/2014/main" val="1772683557"/>
                    </a:ext>
                  </a:extLst>
                </a:gridCol>
                <a:gridCol w="6952749">
                  <a:extLst>
                    <a:ext uri="{9D8B030D-6E8A-4147-A177-3AD203B41FA5}">
                      <a16:colId xmlns:a16="http://schemas.microsoft.com/office/drawing/2014/main" val="63793338"/>
                    </a:ext>
                  </a:extLst>
                </a:gridCol>
              </a:tblGrid>
              <a:tr h="1226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S -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Привлечение социального капитала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tc>
                  <a:txBody>
                    <a:bodyPr/>
                    <a:lstStyle/>
                    <a:p>
                      <a:pPr marL="0" algn="just" defTabSz="1018824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Социальный капитал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ru-RU" sz="18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это институты, отношения и нормы, которые формируют, качественно и количественно, социальные взаимодействия в обществе (ВБ)</a:t>
                      </a:r>
                      <a:endParaRPr lang="ru-RU" sz="1800" b="0" kern="1200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extLst>
                  <a:ext uri="{0D108BD9-81ED-4DB2-BD59-A6C34878D82A}">
                    <a16:rowId xmlns:a16="http://schemas.microsoft.com/office/drawing/2014/main" val="2275101948"/>
                  </a:ext>
                </a:extLst>
              </a:tr>
              <a:tr h="840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F -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Привлечение финансового капитала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tc>
                  <a:txBody>
                    <a:bodyPr/>
                    <a:lstStyle/>
                    <a:p>
                      <a:pPr marL="0" marR="0" indent="0" algn="just" defTabSz="10188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Финансовый капитал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 – </a:t>
                      </a:r>
                      <a:r>
                        <a:rPr lang="ru-RU" sz="18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это акции и другие ценные бумаги, счета в банках, патенты и т.д.</a:t>
                      </a:r>
                    </a:p>
                    <a:p>
                      <a:pPr marL="0" marR="0" indent="0" algn="just" defTabSz="10188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extLst>
                  <a:ext uri="{0D108BD9-81ED-4DB2-BD59-A6C34878D82A}">
                    <a16:rowId xmlns:a16="http://schemas.microsoft.com/office/drawing/2014/main" val="3549809681"/>
                  </a:ext>
                </a:extLst>
              </a:tr>
              <a:tr h="1109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C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Привлечение творческого капитала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tc>
                  <a:txBody>
                    <a:bodyPr/>
                    <a:lstStyle/>
                    <a:p>
                      <a:pPr marL="0" algn="just" defTabSz="1018824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Творческий капитал — </a:t>
                      </a:r>
                      <a:r>
                        <a:rPr lang="ru-RU" sz="18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это знания, информация, опыт, организационные возможности, информационные каналы, которые можно использовать для создания богатства.</a:t>
                      </a:r>
                      <a:endParaRPr lang="ru-RU" sz="18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extLst>
                  <a:ext uri="{0D108BD9-81ED-4DB2-BD59-A6C34878D82A}">
                    <a16:rowId xmlns:a16="http://schemas.microsoft.com/office/drawing/2014/main" val="3364488153"/>
                  </a:ext>
                </a:extLst>
              </a:tr>
              <a:tr h="1856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I - </a:t>
                      </a: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Привлечение интеллектуального капитала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1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Интеллектуальный капитал — </a:t>
                      </a:r>
                      <a:r>
                        <a:rPr lang="ru-RU" sz="1700" b="0" kern="120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знания, навыки и производственный опыт конкретных людей и нематериальные активы, включающие патенты, базы данных, программное обеспечение, товарные знаки и др., которые производительно используются в целях максимизации прибыли и других экономических и технических результатов.</a:t>
                      </a:r>
                      <a:endParaRPr lang="ru-RU" sz="1700" b="0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727" marR="57727" marT="56029" marB="56029"/>
                </a:tc>
                <a:extLst>
                  <a:ext uri="{0D108BD9-81ED-4DB2-BD59-A6C34878D82A}">
                    <a16:rowId xmlns:a16="http://schemas.microsoft.com/office/drawing/2014/main" val="3114321689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8602" y="212855"/>
            <a:ext cx="8154797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Контрольный список экосистемы </a:t>
            </a:r>
            <a:r>
              <a:rPr lang="ru-RU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краудфандинга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556" r="95667">
                        <a14:foregroundMark x1="29444" y1="28125" x2="29444" y2="28125"/>
                        <a14:foregroundMark x1="26333" y1="53711" x2="26333" y2="53711"/>
                        <a14:foregroundMark x1="36556" y1="31836" x2="36556" y2="31836"/>
                        <a14:foregroundMark x1="52111" y1="39648" x2="52111" y2="39648"/>
                        <a14:foregroundMark x1="51444" y1="25781" x2="51444" y2="25781"/>
                        <a14:foregroundMark x1="50000" y1="18164" x2="50000" y2="18164"/>
                        <a14:foregroundMark x1="64111" y1="33594" x2="64111" y2="33594"/>
                        <a14:foregroundMark x1="76333" y1="28711" x2="76333" y2="29883"/>
                        <a14:foregroundMark x1="76778" y1="65039" x2="76778" y2="65820"/>
                        <a14:foregroundMark x1="62889" y1="71875" x2="62889" y2="71875"/>
                        <a14:foregroundMark x1="38556" y1="74023" x2="38556" y2="74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14" y="768352"/>
            <a:ext cx="1880687" cy="1069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9167" l="0" r="94167">
                        <a14:foregroundMark x1="23333" y1="20278" x2="23333" y2="20278"/>
                        <a14:foregroundMark x1="50000" y1="10000" x2="50000" y2="10000"/>
                        <a14:foregroundMark x1="78889" y1="18056" x2="78889" y2="18056"/>
                        <a14:foregroundMark x1="90000" y1="47778" x2="90000" y2="47778"/>
                        <a14:foregroundMark x1="79722" y1="75833" x2="79722" y2="75833"/>
                        <a14:foregroundMark x1="23056" y1="74722" x2="23056" y2="74722"/>
                        <a14:foregroundMark x1="15278" y1="47778" x2="15278" y2="47778"/>
                        <a14:foregroundMark x1="47778" y1="81944" x2="47778" y2="8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58" y="3213661"/>
            <a:ext cx="1422400" cy="1422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435" r="94348">
                        <a14:foregroundMark x1="57391" y1="6111" x2="57391" y2="6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92" y="4813438"/>
            <a:ext cx="2298700" cy="1349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3333" l="0" r="96944">
                        <a14:foregroundMark x1="84167" y1="46944" x2="84167" y2="46944"/>
                        <a14:foregroundMark x1="79722" y1="53611" x2="79722" y2="53611"/>
                        <a14:foregroundMark x1="73056" y1="49722" x2="73056" y2="49722"/>
                        <a14:foregroundMark x1="72222" y1="48889" x2="72222" y2="48889"/>
                        <a14:foregroundMark x1="71389" y1="49167" x2="71389" y2="49167"/>
                        <a14:foregroundMark x1="67778" y1="49722" x2="67778" y2="49722"/>
                        <a14:foregroundMark x1="65278" y1="46944" x2="65278" y2="46944"/>
                        <a14:foregroundMark x1="65278" y1="46944" x2="65278" y2="46944"/>
                        <a14:foregroundMark x1="65278" y1="49167" x2="65278" y2="49167"/>
                        <a14:foregroundMark x1="66389" y1="52222" x2="66389" y2="52222"/>
                        <a14:foregroundMark x1="75278" y1="55556" x2="81111" y2="57778"/>
                        <a14:foregroundMark x1="89167" y1="58056" x2="89167" y2="58056"/>
                        <a14:foregroundMark x1="75556" y1="23611" x2="75556" y2="23611"/>
                        <a14:foregroundMark x1="76944" y1="23333" x2="76944" y2="23333"/>
                        <a14:foregroundMark x1="78889" y1="23333" x2="78889" y2="23333"/>
                        <a14:foregroundMark x1="80833" y1="24722" x2="80833" y2="24722"/>
                        <a14:foregroundMark x1="83333" y1="25278" x2="83333" y2="25278"/>
                        <a14:foregroundMark x1="72500" y1="16944" x2="72500" y2="16944"/>
                        <a14:foregroundMark x1="72500" y1="16944" x2="69722" y2="16944"/>
                        <a14:foregroundMark x1="65278" y1="17778" x2="65278" y2="17778"/>
                        <a14:foregroundMark x1="65278" y1="19167" x2="65278" y2="20278"/>
                        <a14:foregroundMark x1="66667" y1="24722" x2="66667" y2="24722"/>
                        <a14:foregroundMark x1="68056" y1="26389" x2="68056" y2="26389"/>
                        <a14:foregroundMark x1="70833" y1="27778" x2="72500" y2="27778"/>
                        <a14:foregroundMark x1="78611" y1="28889" x2="78611" y2="28889"/>
                        <a14:foregroundMark x1="81389" y1="30000" x2="80833" y2="33333"/>
                        <a14:foregroundMark x1="79722" y1="34444" x2="76944" y2="37500"/>
                        <a14:foregroundMark x1="76389" y1="37500" x2="73056" y2="37778"/>
                        <a14:foregroundMark x1="71389" y1="36389" x2="71389" y2="36389"/>
                        <a14:foregroundMark x1="68889" y1="34722" x2="68889" y2="34722"/>
                        <a14:foregroundMark x1="60000" y1="36667" x2="60000" y2="36667"/>
                        <a14:foregroundMark x1="60000" y1="38889" x2="60000" y2="38889"/>
                        <a14:foregroundMark x1="61389" y1="46944" x2="61389" y2="46944"/>
                        <a14:foregroundMark x1="54167" y1="44722" x2="54167" y2="44722"/>
                        <a14:foregroundMark x1="60000" y1="46389" x2="64167" y2="46944"/>
                        <a14:foregroundMark x1="65556" y1="46944" x2="65556" y2="46944"/>
                        <a14:foregroundMark x1="69722" y1="45833" x2="69722" y2="44167"/>
                        <a14:foregroundMark x1="69722" y1="40278" x2="69722" y2="40278"/>
                        <a14:foregroundMark x1="69722" y1="40278" x2="75278" y2="42500"/>
                        <a14:foregroundMark x1="79722" y1="42500" x2="79722" y2="42500"/>
                        <a14:foregroundMark x1="81111" y1="42500" x2="81111" y2="45556"/>
                        <a14:foregroundMark x1="81111" y1="45556" x2="81111" y2="45556"/>
                        <a14:foregroundMark x1="79722" y1="50833" x2="79722" y2="50833"/>
                        <a14:foregroundMark x1="78611" y1="51111" x2="78611" y2="51111"/>
                        <a14:foregroundMark x1="77500" y1="51111" x2="77500" y2="51111"/>
                        <a14:foregroundMark x1="75833" y1="50833" x2="75833" y2="50833"/>
                        <a14:foregroundMark x1="74722" y1="50278" x2="74722" y2="50278"/>
                        <a14:foregroundMark x1="74167" y1="51111" x2="74167" y2="51111"/>
                        <a14:foregroundMark x1="72500" y1="54167" x2="72500" y2="54167"/>
                        <a14:foregroundMark x1="73333" y1="55833" x2="73333" y2="55833"/>
                        <a14:foregroundMark x1="76667" y1="54722" x2="80000" y2="54722"/>
                        <a14:foregroundMark x1="85833" y1="54444" x2="85833" y2="54444"/>
                        <a14:foregroundMark x1="86389" y1="54167" x2="86389" y2="54167"/>
                        <a14:foregroundMark x1="83611" y1="50000" x2="80278" y2="46944"/>
                        <a14:foregroundMark x1="77500" y1="42500" x2="77500" y2="42500"/>
                      </a14:backgroundRemoval>
                    </a14:imgEffect>
                  </a14:imgLayer>
                </a14:imgProps>
              </a:ext>
            </a:extLst>
          </a:blip>
          <a:srcRect t="12690" b="10798"/>
          <a:stretch/>
        </p:blipFill>
        <p:spPr>
          <a:xfrm>
            <a:off x="309358" y="2070801"/>
            <a:ext cx="162668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44739" y="78681"/>
            <a:ext cx="627321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Карта гражданского ресурсного центра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2" y="6359608"/>
            <a:ext cx="1618628" cy="49839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6" y="6248347"/>
            <a:ext cx="1725318" cy="609653"/>
          </a:xfrm>
          <a:prstGeom prst="rect">
            <a:avLst/>
          </a:prstGeom>
        </p:spPr>
      </p:pic>
      <p:sp>
        <p:nvSpPr>
          <p:cNvPr id="47" name="Шестиугольник 46"/>
          <p:cNvSpPr/>
          <p:nvPr/>
        </p:nvSpPr>
        <p:spPr>
          <a:xfrm>
            <a:off x="4799112" y="2128569"/>
            <a:ext cx="2913320" cy="2511482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Прямоугольник 47"/>
          <p:cNvSpPr/>
          <p:nvPr/>
        </p:nvSpPr>
        <p:spPr>
          <a:xfrm>
            <a:off x="5070241" y="2237842"/>
            <a:ext cx="237106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b="1" i="1" dirty="0">
                <a:solidFill>
                  <a:srgbClr val="9C231B"/>
                </a:solidFill>
                <a:latin typeface="Century Gothic" panose="020B0502020202020204" pitchFamily="34" charset="0"/>
              </a:rPr>
              <a:t>Услуги ГРЦ: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Информационно-методические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Обучающие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Консультационные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Технические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Привлечение и аккумулирование ресурсов</a:t>
            </a:r>
          </a:p>
          <a:p>
            <a:pPr marL="214313" lvl="0" indent="-214313" algn="ctr"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«Витрина» услуг в регионе</a:t>
            </a:r>
          </a:p>
        </p:txBody>
      </p:sp>
      <p:sp>
        <p:nvSpPr>
          <p:cNvPr id="49" name="Шестиугольник 48"/>
          <p:cNvSpPr/>
          <p:nvPr/>
        </p:nvSpPr>
        <p:spPr>
          <a:xfrm>
            <a:off x="5336055" y="561901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Прямоугольник 49"/>
          <p:cNvSpPr/>
          <p:nvPr/>
        </p:nvSpPr>
        <p:spPr>
          <a:xfrm>
            <a:off x="5484911" y="561901"/>
            <a:ext cx="1578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соучаствующего проектирования пространств</a:t>
            </a:r>
          </a:p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самоорганизации и самоуправления</a:t>
            </a:r>
          </a:p>
        </p:txBody>
      </p:sp>
      <p:sp>
        <p:nvSpPr>
          <p:cNvPr id="51" name="Шестиугольник 50"/>
          <p:cNvSpPr/>
          <p:nvPr/>
        </p:nvSpPr>
        <p:spPr>
          <a:xfrm>
            <a:off x="7340292" y="1513806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Шестиугольник 51"/>
          <p:cNvSpPr/>
          <p:nvPr/>
        </p:nvSpPr>
        <p:spPr>
          <a:xfrm>
            <a:off x="7409403" y="3680784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Шестиугольник 52"/>
          <p:cNvSpPr/>
          <p:nvPr/>
        </p:nvSpPr>
        <p:spPr>
          <a:xfrm>
            <a:off x="5336055" y="4832435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Шестиугольник 53"/>
          <p:cNvSpPr/>
          <p:nvPr/>
        </p:nvSpPr>
        <p:spPr>
          <a:xfrm>
            <a:off x="3241440" y="1517115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Шестиугольник 54"/>
          <p:cNvSpPr/>
          <p:nvPr/>
        </p:nvSpPr>
        <p:spPr>
          <a:xfrm>
            <a:off x="3241439" y="3680784"/>
            <a:ext cx="1876647" cy="1457394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7543639" y="1787719"/>
            <a:ext cx="146995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гражданского участия в процессах принятия решений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7467885" y="3817955"/>
            <a:ext cx="173026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оценки потребностей с участием населения </a:t>
            </a:r>
          </a:p>
          <a:p>
            <a:pPr lvl="0" algn="r"/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социального проектирования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5395862" y="5138178"/>
            <a:ext cx="1719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инициативного (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партисипаторного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бюджетирования</a:t>
            </a:r>
          </a:p>
        </p:txBody>
      </p:sp>
      <p:sp>
        <p:nvSpPr>
          <p:cNvPr id="59" name="Прямоугольник 58"/>
          <p:cNvSpPr/>
          <p:nvPr/>
        </p:nvSpPr>
        <p:spPr>
          <a:xfrm rot="10800000" flipV="1">
            <a:off x="3459406" y="3737163"/>
            <a:ext cx="14407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мониторинга и оценки качества, в том числе общественного мониторинга и общественной экспертизы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328824" y="1654244"/>
            <a:ext cx="172446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развития гражданских инициатив </a:t>
            </a:r>
          </a:p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  <a:p>
            <a:pPr lvl="0" algn="ctr"/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Технологии обеспечения доступа к информации 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969671" y="746563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823354" y="1569425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038328" y="2562103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070559" y="3607091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823354" y="4978040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969671" y="5630525"/>
            <a:ext cx="1290495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76617" y="752704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286050" y="1654244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154742" y="2598009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9182720" y="3622940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038172" y="5149586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409403" y="5623666"/>
            <a:ext cx="1329070" cy="5103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Прямоугольник 72"/>
          <p:cNvSpPr/>
          <p:nvPr/>
        </p:nvSpPr>
        <p:spPr>
          <a:xfrm>
            <a:off x="2991500" y="839050"/>
            <a:ext cx="141752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Профсоюзы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754657" y="1585353"/>
            <a:ext cx="143212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Политические партии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035522" y="2546083"/>
            <a:ext cx="12059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Активисты, </a:t>
            </a:r>
            <a:r>
              <a:rPr lang="ru-RU" sz="135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ЛОМы</a:t>
            </a:r>
            <a:endParaRPr lang="ru-RU" sz="135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377818" y="3737163"/>
            <a:ext cx="77572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РПО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105482" y="5104685"/>
            <a:ext cx="88582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УДОР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193832" y="5735665"/>
            <a:ext cx="96732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Акимат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661331" y="861349"/>
            <a:ext cx="5645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НПО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9082397" y="1634509"/>
            <a:ext cx="17232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Местные сообщества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9286050" y="2714875"/>
            <a:ext cx="11560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Волонтеры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9536186" y="3737163"/>
            <a:ext cx="5661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МРЦ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9434907" y="5238853"/>
            <a:ext cx="5421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ДПК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382822" y="5633056"/>
            <a:ext cx="14228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Бизнес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9300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" y="337235"/>
            <a:ext cx="7336536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Социальное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предпринимательство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0" y="1418342"/>
            <a:ext cx="10528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Процесс создания ценностей путем объединения уникальных ресурсов  для получения высокой социальной отдачи</a:t>
            </a:r>
            <a:endParaRPr lang="ru-RU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80562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Если 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вы 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решили 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стать социальным предпринимателем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Какие СОЦИАЛЬНЫЕ ЦЕННОСТИ вы создаете?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Какова ваша БИЗНЕС МОДЕЛЬ?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МАСШТАБИРОВАТЬ?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обеспечить УСТОЙЧИВОСТЬ?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0" r="91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50" y="2126228"/>
            <a:ext cx="5619750" cy="3746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543" y="25653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5264" y="2696854"/>
            <a:ext cx="8678979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Критерии социального предпринимательства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200" y="361795"/>
            <a:ext cx="6096000" cy="92333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Социальное воздействие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(направленность на решение или смягчение конкретной осязаемой социальной проблемы)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9900" y="1661523"/>
            <a:ext cx="6096000" cy="92333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Самоокупаемость и финансовая устойчивость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(независимость от постоянного внешнего финансирования</a:t>
            </a:r>
            <a:r>
              <a:rPr lang="ru-RU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200" y="3441055"/>
            <a:ext cx="5219700" cy="147732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Тиражируемость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(увеличение масштаба деятельности социального предприятия и распространение опыта (модели) с целью увеличения социального воздействия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02300" y="3769208"/>
            <a:ext cx="6096000" cy="147732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Предпринимательский подход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(способность предпринимателя видеть пустые рыночные ниши, находить возможности, аккумулировать ресурсы, разрабатывать новые решения, оказывающие долгосрочное позитивное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влияние)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8800" y="5553604"/>
            <a:ext cx="6096000" cy="92333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Инновационность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(применение новых подходов, новых способов решения давно существующей социальной проблемы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43" l="10000" r="90000"/>
                    </a14:imgEffect>
                  </a14:imgLayer>
                </a14:imgProps>
              </a:ext>
            </a:extLst>
          </a:blip>
          <a:srcRect l="17155" r="17525"/>
          <a:stretch/>
        </p:blipFill>
        <p:spPr>
          <a:xfrm>
            <a:off x="232818" y="1425632"/>
            <a:ext cx="2044930" cy="1778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846" y1="16333" x2="58846" y2="16333"/>
                        <a14:foregroundMark x1="56538" y1="8333" x2="56538" y2="8333"/>
                        <a14:foregroundMark x1="71154" y1="8000" x2="71154" y2="8000"/>
                        <a14:foregroundMark x1="75000" y1="5667" x2="75000" y2="5667"/>
                        <a14:foregroundMark x1="85000" y1="17000" x2="85000" y2="17000"/>
                        <a14:foregroundMark x1="95769" y1="28000" x2="95769" y2="28000"/>
                        <a14:foregroundMark x1="97308" y1="44000" x2="97308" y2="44000"/>
                        <a14:foregroundMark x1="92308" y1="57667" x2="92308" y2="57667"/>
                        <a14:foregroundMark x1="95385" y1="43000" x2="95385" y2="43000"/>
                        <a14:foregroundMark x1="92308" y1="57333" x2="92308" y2="57333"/>
                        <a14:foregroundMark x1="81923" y1="67000" x2="81923" y2="67000"/>
                        <a14:foregroundMark x1="70385" y1="76000" x2="70385" y2="76000"/>
                        <a14:foregroundMark x1="28846" y1="76000" x2="28846" y2="76000"/>
                        <a14:foregroundMark x1="18846" y1="66667" x2="18846" y2="66667"/>
                        <a14:foregroundMark x1="10769" y1="55000" x2="10769" y2="55000"/>
                        <a14:foregroundMark x1="8846" y1="44000" x2="8846" y2="44000"/>
                        <a14:foregroundMark x1="8077" y1="29667" x2="8077" y2="29667"/>
                        <a14:foregroundMark x1="2692" y1="44000" x2="2692" y2="44000"/>
                        <a14:foregroundMark x1="18462" y1="21333" x2="18462" y2="21333"/>
                        <a14:foregroundMark x1="29615" y1="13000" x2="29615" y2="13000"/>
                        <a14:foregroundMark x1="41923" y1="4333" x2="41923" y2="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18" y="5079337"/>
            <a:ext cx="1595982" cy="18415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0300" y="2311"/>
            <a:ext cx="1533918" cy="15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2984" r="8263" b="11149"/>
          <a:stretch/>
        </p:blipFill>
        <p:spPr bwMode="auto">
          <a:xfrm>
            <a:off x="1657443" y="1679170"/>
            <a:ext cx="8640960" cy="50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1749227" y="749697"/>
            <a:ext cx="8639373" cy="723503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5" y="48860"/>
            <a:ext cx="3060457" cy="713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469" y="579068"/>
            <a:ext cx="6300887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Модель </a:t>
            </a:r>
            <a:r>
              <a:rPr lang="ru-RU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Канвас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Бюро ремонта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43328" y="202930"/>
            <a:ext cx="4278295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СОЦИАЛЬНОЕ ПРОЕКТИРОВАНИЕ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5" y="48860"/>
            <a:ext cx="3060457" cy="713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37" y="1270637"/>
            <a:ext cx="5343723" cy="53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роцесс 2"/>
          <p:cNvSpPr/>
          <p:nvPr/>
        </p:nvSpPr>
        <p:spPr>
          <a:xfrm>
            <a:off x="0" y="0"/>
            <a:ext cx="12192000" cy="1231900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4621077" y="354340"/>
            <a:ext cx="2949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Виды запросов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6100" y="1852136"/>
            <a:ext cx="7378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Разработка заявок (доноры, спонсоры, банки)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Подготовка и рассылка писем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Презентации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Личные встречи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Социальная реклама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0200" y="1690360"/>
            <a:ext cx="3429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" b="100000" l="10000" r="90000">
                        <a14:foregroundMark x1="52222" y1="43077" x2="52222" y2="43077"/>
                        <a14:foregroundMark x1="65556" y1="32885" x2="65556" y2="32885"/>
                        <a14:foregroundMark x1="67667" y1="46923" x2="67667" y2="46923"/>
                        <a14:foregroundMark x1="65667" y1="62500" x2="65667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820" y="3488214"/>
            <a:ext cx="4040031" cy="2334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44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955" y="272534"/>
            <a:ext cx="3084499" cy="58477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Определение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1500" y="1232238"/>
            <a:ext cx="609600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Запланированное изменение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Имеет конкретную цель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Включает взаимосвязанные виды деятельности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Выполняется в определенной последовательности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Ограниченные и заранее определенные ресурсы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Ограниченное и заранее определенное время выполнения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Новизна, уникальность (не рутинная работа)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34454" y="12322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9C231B"/>
                </a:solidFill>
                <a:latin typeface="Century Gothic" panose="020B0502020202020204" pitchFamily="34" charset="0"/>
              </a:rPr>
              <a:t>Проект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9C231B"/>
                </a:solidFill>
                <a:latin typeface="Century Gothic" panose="020B0502020202020204" pitchFamily="34" charset="0"/>
              </a:rPr>
              <a:t>Программа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9C231B"/>
                </a:solidFill>
                <a:latin typeface="Century Gothic" panose="020B0502020202020204" pitchFamily="34" charset="0"/>
              </a:rPr>
              <a:t>Инициатива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4" y="2694464"/>
            <a:ext cx="4743796" cy="3940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78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56366" y="361434"/>
            <a:ext cx="4839786" cy="523220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Жизненный цикл проекта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102100" y="2527300"/>
            <a:ext cx="3632200" cy="1270000"/>
          </a:xfrm>
          <a:prstGeom prst="flowChartProcess">
            <a:avLst/>
          </a:prstGeom>
          <a:solidFill>
            <a:srgbClr val="9C23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56200" y="2931467"/>
            <a:ext cx="229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УЧАСТИЕ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4700" y="1308100"/>
            <a:ext cx="2578100" cy="9779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8051800" y="2673349"/>
            <a:ext cx="2578100" cy="9779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130300" y="2673349"/>
            <a:ext cx="2578100" cy="9779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78100" y="4201467"/>
            <a:ext cx="2578100" cy="9779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667500" y="4201467"/>
            <a:ext cx="2578100" cy="9779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4363523" y="1425058"/>
            <a:ext cx="3020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Оценка потребностей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983736" y="2831181"/>
            <a:ext cx="27142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Планирование проекта</a:t>
            </a:r>
          </a:p>
          <a:p>
            <a:pPr algn="ctr"/>
            <a:endParaRPr lang="ru-RU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47859" y="4367251"/>
            <a:ext cx="2607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Осуществление </a:t>
            </a:r>
            <a:r>
              <a:rPr lang="ru-RU" sz="20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проекта</a:t>
            </a:r>
            <a:endParaRPr lang="ru-RU" sz="20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14931" y="4365366"/>
            <a:ext cx="2104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Мониторинг</a:t>
            </a:r>
            <a:r>
              <a:rPr lang="ru-RU" b="1" dirty="0">
                <a:solidFill>
                  <a:srgbClr val="9C231B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и</a:t>
            </a:r>
            <a:r>
              <a:rPr lang="ru-RU" b="1" dirty="0">
                <a:solidFill>
                  <a:srgbClr val="9C231B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оценка</a:t>
            </a:r>
            <a:endParaRPr lang="ru-RU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87793" y="2940903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Закрытие</a:t>
            </a:r>
            <a:endParaRPr lang="ru-RU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316692" y="3880172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0735" flipH="1">
            <a:off x="5377911" y="4243462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942" flipH="1">
            <a:off x="7632161" y="1562228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9082" flipH="1">
            <a:off x="1588028" y="3769664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633" flipH="1">
            <a:off x="2900319" y="1469482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8" y="364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569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7846" y="124522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Что такое бизнес-план и/или </a:t>
            </a:r>
            <a:b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план социального проекта?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8549" y="189409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Детальный план или программа ведения бизнеса на перспективу. </a:t>
            </a: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Включает </a:t>
            </a:r>
            <a:r>
              <a:rPr lang="ru-RU" dirty="0">
                <a:latin typeface="Century Gothic" panose="020B0502020202020204" pitchFamily="34" charset="0"/>
              </a:rPr>
              <a:t>план действий фирмы в различных сферах: от экономики до </a:t>
            </a:r>
            <a:r>
              <a:rPr lang="ru-RU" dirty="0" smtClean="0">
                <a:latin typeface="Century Gothic" panose="020B0502020202020204" pitchFamily="34" charset="0"/>
              </a:rPr>
              <a:t>производства.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Содержит </a:t>
            </a:r>
            <a:r>
              <a:rPr lang="ru-RU" dirty="0">
                <a:latin typeface="Century Gothic" panose="020B0502020202020204" pitchFamily="34" charset="0"/>
              </a:rPr>
              <a:t>сведения о способах организации бизнеса, производства, рынках сбыта его продукции, маркетинге и методах продвижения продукции.</a:t>
            </a: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Документ</a:t>
            </a:r>
            <a:r>
              <a:rPr lang="ru-RU" dirty="0">
                <a:latin typeface="Century Gothic" panose="020B0502020202020204" pitchFamily="34" charset="0"/>
              </a:rPr>
              <a:t>, содержащий серьезные финансовые расчеты, которые определяют, сколько средств нужно вложить в проект и сколько этот проект даст в итоге чистой прибыли.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41409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29" y="1019312"/>
            <a:ext cx="3709544" cy="5469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1335" y="2147777"/>
            <a:ext cx="3285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</a:rPr>
              <a:t>Вопросы, которые следует задать себе:</a:t>
            </a:r>
          </a:p>
          <a:p>
            <a:pPr algn="just"/>
            <a:endParaRPr lang="ru-RU" sz="2000" dirty="0" smtClean="0">
              <a:latin typeface="Century Gothic" panose="020B0502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Century Gothic" panose="020B0502020202020204" pitchFamily="34" charset="0"/>
              </a:rPr>
              <a:t>Что я хочу делать?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Century Gothic" panose="020B0502020202020204" pitchFamily="34" charset="0"/>
              </a:rPr>
              <a:t>Как я это буду делать?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Century Gothic" panose="020B0502020202020204" pitchFamily="34" charset="0"/>
              </a:rPr>
              <a:t>Сколько денег мне на это потребуется?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Century Gothic" panose="020B0502020202020204" pitchFamily="34" charset="0"/>
              </a:rPr>
              <a:t>Где и кому я это буду продавать?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Century Gothic" panose="020B0502020202020204" pitchFamily="34" charset="0"/>
              </a:rPr>
              <a:t>Сколько я на этом в итоге заработаю?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1121" y="518634"/>
            <a:ext cx="6440673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ЗАЧЕМ НУЖЕН БИЗНЕС-ПЛАН? </a:t>
            </a:r>
            <a:b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и/или план социального проекта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31" y="1161942"/>
            <a:ext cx="4066069" cy="40660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3525" y="2069247"/>
            <a:ext cx="7048444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Необходим тому, у кого есть идея (проект или готовый для продажи продукт), есть собственные средства для ее воплощения и есть команда, которая будет идею реализовывать; 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Весьма необходим тому, у кого есть идея, есть собственные средства, но нет команды для ее воплощения;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Жизненно необходим тому, у кого есть идея (проект или готовый для продажи продукт) и нет ни команды, ни средств для её воплощения.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543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6512"/>
            <a:ext cx="598613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5033" y="597598"/>
            <a:ext cx="500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Бизнес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план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122" y="1269289"/>
            <a:ext cx="44337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1. Титульный лист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2. Оглавление</a:t>
            </a:r>
          </a:p>
          <a:p>
            <a:pPr algn="just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3.Меморандум </a:t>
            </a:r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о конфиденциальности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4. Резюме</a:t>
            </a:r>
          </a:p>
          <a:p>
            <a:pPr algn="just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5.Описание </a:t>
            </a:r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предприятия и отрасли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6. Описание продукции (услуг)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7. Маркетинг и сбыт продукции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8. Производственный план 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9. Организационный план</a:t>
            </a:r>
          </a:p>
          <a:p>
            <a:pPr algn="just"/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10.Финансовый </a:t>
            </a:r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план: интегральные показатели эффективности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11. Риски и гарантии</a:t>
            </a:r>
          </a:p>
          <a:p>
            <a:pPr algn="just"/>
            <a:r>
              <a:rPr lang="ru-RU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12. </a:t>
            </a:r>
            <a:r>
              <a:rPr lang="ru-RU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Приложения</a:t>
            </a:r>
            <a:endParaRPr lang="ru-RU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1163" y="701046"/>
            <a:ext cx="4104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План социального проекта</a:t>
            </a:r>
            <a:endParaRPr lang="en-US" sz="22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04078" y="1429483"/>
            <a:ext cx="42026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Информация о заявителе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Описание проблемы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Цели и задачи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Ожидаемые результаты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Рабочий план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Партнеры, бенефициары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Устойчивость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Риски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Мониторинг и оценка проекта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Бюджет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Приложения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278" y1="55000" x2="70278" y2="55000"/>
                        <a14:foregroundMark x1="51944" y1="44167" x2="51944" y2="44167"/>
                        <a14:foregroundMark x1="51667" y1="38056" x2="51667" y2="38056"/>
                        <a14:foregroundMark x1="46389" y1="36389" x2="46389" y2="36389"/>
                        <a14:foregroundMark x1="42500" y1="38611" x2="42500" y2="38611"/>
                        <a14:foregroundMark x1="42778" y1="51944" x2="42778" y2="51944"/>
                        <a14:foregroundMark x1="55556" y1="61667" x2="55556" y2="61667"/>
                        <a14:foregroundMark x1="56111" y1="56389" x2="56111" y2="56389"/>
                        <a14:foregroundMark x1="52500" y1="53056" x2="52500" y2="53056"/>
                        <a14:foregroundMark x1="52500" y1="49167" x2="52500" y2="49167"/>
                        <a14:foregroundMark x1="52500" y1="48056" x2="52500" y2="48056"/>
                        <a14:foregroundMark x1="53333" y1="43611" x2="53333" y2="43611"/>
                        <a14:foregroundMark x1="52500" y1="40556" x2="52500" y2="40556"/>
                        <a14:foregroundMark x1="43889" y1="38889" x2="43889" y2="38889"/>
                        <a14:foregroundMark x1="43056" y1="36389" x2="43056" y2="36389"/>
                        <a14:foregroundMark x1="41389" y1="35833" x2="41389" y2="35833"/>
                        <a14:foregroundMark x1="40833" y1="36944" x2="40833" y2="41111"/>
                        <a14:foregroundMark x1="40833" y1="45278" x2="40833" y2="47778"/>
                        <a14:foregroundMark x1="43889" y1="56944" x2="43889" y2="56944"/>
                        <a14:foregroundMark x1="47500" y1="63056" x2="47500" y2="63056"/>
                        <a14:foregroundMark x1="46667" y1="63611" x2="46667" y2="63611"/>
                        <a14:foregroundMark x1="40000" y1="59167" x2="40000" y2="58333"/>
                        <a14:foregroundMark x1="40000" y1="54722" x2="40000" y2="54722"/>
                        <a14:foregroundMark x1="40000" y1="52222" x2="40000" y2="52222"/>
                        <a14:foregroundMark x1="40000" y1="51389" x2="40000" y2="51389"/>
                        <a14:foregroundMark x1="44444" y1="61389" x2="44444" y2="61389"/>
                        <a14:foregroundMark x1="43333" y1="61667" x2="43333" y2="61667"/>
                        <a14:foregroundMark x1="43333" y1="61667" x2="41944" y2="61667"/>
                        <a14:foregroundMark x1="40000" y1="61944" x2="40000" y2="61944"/>
                        <a14:foregroundMark x1="40000" y1="64444" x2="40000" y2="64444"/>
                        <a14:foregroundMark x1="46111" y1="66667" x2="46111" y2="66667"/>
                        <a14:foregroundMark x1="48889" y1="66667" x2="50833" y2="66389"/>
                        <a14:foregroundMark x1="51667" y1="65833" x2="52500" y2="65000"/>
                        <a14:foregroundMark x1="53889" y1="64444" x2="53889" y2="64444"/>
                        <a14:foregroundMark x1="55833" y1="63611" x2="55833" y2="63611"/>
                        <a14:foregroundMark x1="56944" y1="63056" x2="56944" y2="63056"/>
                        <a14:foregroundMark x1="60000" y1="62778" x2="60000" y2="62778"/>
                        <a14:foregroundMark x1="60000" y1="54444" x2="60000" y2="54444"/>
                        <a14:foregroundMark x1="58056" y1="54444" x2="58056" y2="54444"/>
                        <a14:foregroundMark x1="56667" y1="56389" x2="56667" y2="56389"/>
                        <a14:foregroundMark x1="56389" y1="57778" x2="55278" y2="59722"/>
                        <a14:foregroundMark x1="55278" y1="60000" x2="55278" y2="60000"/>
                        <a14:foregroundMark x1="53611" y1="54722" x2="53611" y2="54722"/>
                        <a14:foregroundMark x1="51944" y1="53889" x2="50833" y2="53056"/>
                        <a14:foregroundMark x1="49722" y1="52500" x2="48056" y2="51389"/>
                        <a14:foregroundMark x1="48056" y1="51389" x2="48056" y2="48056"/>
                        <a14:foregroundMark x1="48056" y1="46667" x2="48056" y2="46667"/>
                        <a14:foregroundMark x1="48056" y1="45833" x2="48056" y2="45833"/>
                        <a14:foregroundMark x1="49722" y1="45556" x2="51111" y2="45556"/>
                        <a14:foregroundMark x1="53889" y1="45556" x2="53889" y2="45556"/>
                        <a14:foregroundMark x1="62500" y1="50278" x2="62500" y2="50278"/>
                        <a14:foregroundMark x1="60000" y1="51111" x2="60000" y2="51111"/>
                        <a14:foregroundMark x1="59167" y1="50278" x2="59167" y2="50278"/>
                        <a14:foregroundMark x1="58611" y1="49722" x2="58611" y2="49722"/>
                        <a14:foregroundMark x1="58333" y1="49444" x2="58333" y2="49444"/>
                        <a14:foregroundMark x1="55833" y1="43611" x2="55833" y2="43611"/>
                        <a14:foregroundMark x1="58333" y1="43611" x2="58333" y2="43611"/>
                        <a14:foregroundMark x1="58611" y1="42500" x2="58611" y2="42500"/>
                        <a14:foregroundMark x1="58611" y1="40833" x2="58611" y2="40833"/>
                        <a14:foregroundMark x1="56667" y1="40278" x2="55833" y2="38889"/>
                        <a14:foregroundMark x1="55833" y1="38889" x2="55833" y2="38889"/>
                        <a14:foregroundMark x1="55833" y1="35833" x2="55833" y2="35833"/>
                        <a14:foregroundMark x1="66111" y1="15000" x2="66111" y2="15000"/>
                        <a14:foregroundMark x1="74444" y1="19444" x2="74444" y2="19444"/>
                        <a14:foregroundMark x1="80833" y1="27222" x2="80833" y2="27222"/>
                        <a14:foregroundMark x1="85556" y1="35000" x2="85556" y2="35000"/>
                        <a14:foregroundMark x1="38056" y1="12500" x2="38056" y2="12500"/>
                        <a14:foregroundMark x1="30556" y1="15833" x2="30556" y2="15833"/>
                        <a14:foregroundMark x1="21667" y1="21944" x2="21667" y2="21944"/>
                        <a14:foregroundMark x1="16667" y1="28056" x2="16667" y2="28056"/>
                        <a14:foregroundMark x1="56667" y1="33333" x2="56667" y2="33333"/>
                        <a14:foregroundMark x1="20556" y1="78056" x2="20556" y2="78056"/>
                        <a14:foregroundMark x1="17778" y1="74167" x2="17778" y2="74167"/>
                        <a14:foregroundMark x1="13611" y1="64722" x2="13611" y2="64722"/>
                        <a14:foregroundMark x1="29167" y1="85000" x2="29167" y2="85000"/>
                        <a14:foregroundMark x1="32500" y1="88056" x2="32500" y2="88056"/>
                        <a14:foregroundMark x1="39444" y1="88333" x2="39444" y2="88333"/>
                        <a14:backgroundMark x1="17778" y1="26667" x2="17778" y2="26667"/>
                        <a14:backgroundMark x1="21667" y1="21111" x2="21667" y2="21111"/>
                        <a14:backgroundMark x1="31111" y1="16389" x2="31111" y2="16389"/>
                        <a14:backgroundMark x1="38056" y1="12500" x2="38056" y2="12500"/>
                        <a14:backgroundMark x1="65556" y1="15278" x2="65556" y2="15278"/>
                        <a14:backgroundMark x1="74444" y1="19444" x2="74444" y2="19444"/>
                        <a14:backgroundMark x1="79722" y1="27778" x2="79722" y2="27778"/>
                        <a14:backgroundMark x1="86111" y1="34722" x2="86111" y2="34722"/>
                        <a14:backgroundMark x1="40278" y1="87222" x2="40278" y2="87222"/>
                        <a14:backgroundMark x1="32500" y1="87778" x2="32500" y2="87778"/>
                        <a14:backgroundMark x1="28056" y1="85000" x2="28056" y2="85000"/>
                        <a14:backgroundMark x1="17500" y1="76111" x2="17500" y2="76111"/>
                        <a14:backgroundMark x1="21389" y1="78333" x2="21389" y2="78333"/>
                        <a14:backgroundMark x1="13333" y1="65000" x2="1333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4596" y="1700203"/>
            <a:ext cx="2816742" cy="281674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543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93" y="234696"/>
            <a:ext cx="2085013" cy="246299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59933" y="262036"/>
            <a:ext cx="5567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Тренер – Махаббат</a:t>
            </a:r>
            <a:r>
              <a:rPr lang="ru-RU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Еспенова</a:t>
            </a:r>
            <a:endParaRPr lang="en-US" sz="28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9933" y="1058529"/>
            <a:ext cx="85661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Исполнительный директор ОФ «КАМЕДА», (www.kameda.kz), директор Гражданского Альянса г.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Нур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-Султан, социальный предприниматель,  профессиональный медиатор,  сертифицированный тренер по курсу  «Основы бизнеса».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93" y="2772177"/>
            <a:ext cx="11231771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Специалист с 26-летним опытом работы управления программами через вовлечение населения, консалтинг и тренинги в области организационного развития. 15 лет опыта разработки и проведения мониторинга и оценки программ; 16 лет работы консультантом  по организационному развитию;</a:t>
            </a:r>
          </a:p>
          <a:p>
            <a:endParaRPr lang="ru-RU" sz="15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Провела более </a:t>
            </a:r>
            <a:r>
              <a:rPr lang="ru-RU" sz="1500" b="1" i="1" dirty="0" smtClean="0">
                <a:latin typeface="Century Gothic" panose="020B0502020202020204" pitchFamily="34" charset="0"/>
              </a:rPr>
              <a:t>280</a:t>
            </a:r>
            <a:r>
              <a:rPr lang="ru-RU" sz="1500" b="1" dirty="0" smtClean="0">
                <a:latin typeface="Century Gothic" panose="020B0502020202020204" pitchFamily="34" charset="0"/>
              </a:rPr>
              <a:t> тренингов в странах </a:t>
            </a:r>
            <a:r>
              <a:rPr lang="ru-RU" sz="1500" b="1" i="1" dirty="0" smtClean="0">
                <a:latin typeface="Century Gothic" panose="020B0502020202020204" pitchFamily="34" charset="0"/>
              </a:rPr>
              <a:t>Центральной Азии, Боснии, Кении.</a:t>
            </a:r>
            <a:r>
              <a:rPr lang="ru-RU" sz="1500" b="1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15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Эксперт </a:t>
            </a:r>
            <a:r>
              <a:rPr lang="ru-RU" sz="1500" b="1" dirty="0" err="1" smtClean="0">
                <a:latin typeface="Century Gothic" panose="020B0502020202020204" pitchFamily="34" charset="0"/>
              </a:rPr>
              <a:t>Грантовых</a:t>
            </a:r>
            <a:r>
              <a:rPr lang="ru-RU" sz="1500" b="1" dirty="0" smtClean="0">
                <a:latin typeface="Century Gothic" panose="020B0502020202020204" pitchFamily="34" charset="0"/>
              </a:rPr>
              <a:t> Комитетов международных организаций и казахстанских общественных и частных фондов</a:t>
            </a:r>
          </a:p>
          <a:p>
            <a:endParaRPr lang="ru-RU" sz="15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Член Координационного Совета по взаимодействию с некоммерческими организациями при Министерстве информации и общественного развития</a:t>
            </a:r>
          </a:p>
          <a:p>
            <a:endParaRPr lang="ru-RU" sz="15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Член Межведомственной Рабочей Группы по совершенствованию методологии и рассмотрению результатов общественного мониторинга качества оказания государственных услуг</a:t>
            </a:r>
          </a:p>
          <a:p>
            <a:endParaRPr lang="ru-RU" sz="1500" b="1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Century Gothic" panose="020B0502020202020204" pitchFamily="34" charset="0"/>
              </a:rPr>
              <a:t>Член Консультативного Совета по взаимодействию с НПО г. </a:t>
            </a:r>
            <a:r>
              <a:rPr lang="ru-RU" sz="1500" b="1" dirty="0" err="1" smtClean="0">
                <a:latin typeface="Century Gothic" panose="020B0502020202020204" pitchFamily="34" charset="0"/>
              </a:rPr>
              <a:t>Нур</a:t>
            </a:r>
            <a:r>
              <a:rPr lang="ru-RU" sz="1500" b="1" dirty="0" smtClean="0">
                <a:latin typeface="Century Gothic" panose="020B0502020202020204" pitchFamily="34" charset="0"/>
              </a:rPr>
              <a:t>-Султан</a:t>
            </a:r>
            <a:endParaRPr lang="ru-RU" sz="1500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19964" r="8436" b="26614"/>
          <a:stretch/>
        </p:blipFill>
        <p:spPr>
          <a:xfrm>
            <a:off x="10645091" y="8266"/>
            <a:ext cx="1546909" cy="10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0" y="6203437"/>
            <a:ext cx="12192000" cy="7019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49" y="6216791"/>
            <a:ext cx="2194750" cy="6950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0736" y="2911825"/>
            <a:ext cx="3264035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Компоненты заявки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313" y="1252896"/>
            <a:ext cx="347563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1. Информация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 заявителе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70998" y="798684"/>
            <a:ext cx="298350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2. Описание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проблемы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038" y="2190586"/>
            <a:ext cx="179185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10. Бюджет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1510" y="1252368"/>
            <a:ext cx="3166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3. Цели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 задачи проекта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50992" y="2233267"/>
            <a:ext cx="333937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4. Ожидаемые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450992" y="3642292"/>
            <a:ext cx="309251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5. Рабочий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план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13985" y="4835248"/>
            <a:ext cx="362952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6.  Партнеры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бенефициары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проекта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7944" y="5538002"/>
            <a:ext cx="311976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7. Устойчивость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2653" y="4853734"/>
            <a:ext cx="21675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8. Риски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проекта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1231" y="3467059"/>
            <a:ext cx="306045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9. Мониторинг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 оценка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проекта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0" y="0"/>
            <a:ext cx="12192000" cy="7019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12192000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Информация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об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организации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4604" y="1651168"/>
            <a:ext cx="704734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Название организации, номер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регистрации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Банковские данные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Миссия организации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Направления деятельности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Клиенты организации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Партнеры организации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Организационная структура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Опыт в выбранном программном направлении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Текущие источники финансирования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Ресурсы организации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Описание опыта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реализации проектов/программ/услуг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609" r="93478">
                        <a14:foregroundMark x1="54674" y1="9200" x2="54674" y2="9200"/>
                        <a14:foregroundMark x1="58370" y1="17400" x2="58370" y2="17400"/>
                        <a14:foregroundMark x1="55870" y1="19200" x2="55870" y2="19200"/>
                        <a14:foregroundMark x1="71848" y1="24800" x2="71848" y2="24800"/>
                        <a14:foregroundMark x1="72609" y1="37000" x2="72609" y2="37000"/>
                        <a14:foregroundMark x1="71413" y1="46400" x2="71413" y2="46400"/>
                        <a14:foregroundMark x1="69783" y1="45400" x2="69783" y2="45400"/>
                        <a14:foregroundMark x1="69783" y1="52400" x2="69783" y2="52400"/>
                        <a14:foregroundMark x1="63696" y1="69000" x2="63696" y2="69000"/>
                        <a14:foregroundMark x1="60870" y1="80600" x2="60870" y2="80600"/>
                        <a14:foregroundMark x1="63261" y1="81600" x2="63261" y2="81600"/>
                        <a14:foregroundMark x1="62283" y1="80800" x2="62283" y2="80800"/>
                        <a14:foregroundMark x1="62283" y1="79800" x2="62283" y2="79800"/>
                        <a14:foregroundMark x1="63261" y1="78200" x2="63261" y2="78200"/>
                        <a14:foregroundMark x1="60326" y1="77800" x2="60326" y2="77800"/>
                        <a14:foregroundMark x1="59239" y1="77200" x2="59239" y2="77200"/>
                        <a14:foregroundMark x1="62609" y1="85400" x2="62609" y2="85400"/>
                        <a14:foregroundMark x1="63370" y1="83000" x2="63370" y2="83000"/>
                        <a14:foregroundMark x1="68913" y1="45200" x2="68913" y2="45200"/>
                        <a14:foregroundMark x1="68152" y1="52800" x2="68152" y2="52800"/>
                        <a14:foregroundMark x1="65543" y1="52400" x2="65543" y2="52400"/>
                        <a14:foregroundMark x1="64891" y1="49400" x2="64891" y2="49400"/>
                        <a14:foregroundMark x1="66957" y1="45400" x2="66957" y2="45400"/>
                        <a14:foregroundMark x1="67391" y1="40800" x2="67391" y2="40800"/>
                        <a14:foregroundMark x1="69783" y1="43400" x2="69783" y2="43400"/>
                        <a14:foregroundMark x1="71413" y1="44800" x2="71413" y2="44800"/>
                        <a14:foregroundMark x1="72717" y1="47000" x2="72717" y2="47000"/>
                        <a14:foregroundMark x1="70870" y1="52600" x2="70870" y2="52600"/>
                        <a14:foregroundMark x1="70435" y1="50600" x2="70435" y2="50600"/>
                        <a14:foregroundMark x1="68696" y1="48600" x2="68696" y2="48600"/>
                        <a14:foregroundMark x1="66413" y1="45400" x2="66413" y2="45400"/>
                        <a14:foregroundMark x1="65326" y1="45200" x2="65326" y2="45200"/>
                        <a14:foregroundMark x1="65435" y1="47600" x2="65435" y2="47600"/>
                        <a14:foregroundMark x1="48043" y1="78400" x2="48043" y2="78400"/>
                        <a14:foregroundMark x1="49783" y1="77000" x2="49783" y2="77000"/>
                        <a14:foregroundMark x1="42500" y1="76200" x2="42500" y2="76200"/>
                        <a14:foregroundMark x1="41522" y1="75600" x2="41522" y2="75600"/>
                        <a14:foregroundMark x1="41304" y1="78200" x2="41304" y2="78200"/>
                        <a14:foregroundMark x1="39674" y1="85400" x2="39674" y2="85400"/>
                        <a14:foregroundMark x1="41739" y1="86600" x2="41739" y2="86600"/>
                        <a14:foregroundMark x1="42500" y1="81800" x2="42500" y2="81800"/>
                        <a14:foregroundMark x1="44674" y1="78600" x2="44674" y2="78600"/>
                        <a14:foregroundMark x1="44674" y1="77400" x2="44674" y2="77400"/>
                        <a14:foregroundMark x1="44239" y1="75800" x2="44239" y2="75800"/>
                        <a14:foregroundMark x1="40978" y1="74600" x2="40978" y2="74600"/>
                        <a14:foregroundMark x1="40000" y1="74800" x2="40000" y2="74800"/>
                        <a14:foregroundMark x1="38696" y1="75400" x2="38696" y2="75400"/>
                        <a14:foregroundMark x1="38696" y1="79400" x2="38696" y2="79400"/>
                        <a14:foregroundMark x1="39239" y1="88200" x2="39239" y2="88200"/>
                        <a14:foregroundMark x1="41087" y1="88400" x2="41087" y2="88400"/>
                        <a14:foregroundMark x1="43152" y1="88000" x2="43152" y2="88000"/>
                        <a14:foregroundMark x1="44674" y1="87200" x2="44674" y2="87200"/>
                        <a14:foregroundMark x1="65435" y1="72200" x2="65435" y2="72200"/>
                        <a14:foregroundMark x1="37500" y1="60600" x2="37500" y2="60600"/>
                        <a14:foregroundMark x1="35217" y1="56200" x2="35217" y2="56200"/>
                        <a14:foregroundMark x1="33261" y1="43200" x2="33261" y2="43200"/>
                        <a14:foregroundMark x1="27609" y1="39800" x2="27609" y2="39800"/>
                        <a14:foregroundMark x1="26630" y1="36200" x2="26630" y2="36200"/>
                        <a14:foregroundMark x1="25326" y1="53800" x2="25326" y2="53800"/>
                        <a14:foregroundMark x1="25978" y1="67200" x2="25978" y2="67200"/>
                        <a14:foregroundMark x1="31630" y1="67600" x2="31630" y2="67600"/>
                        <a14:foregroundMark x1="33587" y1="64200" x2="33587" y2="64200"/>
                        <a14:foregroundMark x1="34348" y1="60400" x2="34348" y2="60400"/>
                        <a14:foregroundMark x1="30761" y1="45000" x2="30761" y2="45000"/>
                        <a14:foregroundMark x1="30761" y1="47800" x2="30761" y2="47800"/>
                        <a14:foregroundMark x1="30109" y1="53400" x2="30109" y2="53400"/>
                        <a14:foregroundMark x1="28804" y1="50800" x2="28804" y2="50800"/>
                        <a14:foregroundMark x1="27500" y1="47600" x2="27500" y2="47600"/>
                        <a14:foregroundMark x1="27500" y1="45400" x2="27500" y2="45400"/>
                        <a14:foregroundMark x1="31304" y1="46000" x2="31304" y2="46000"/>
                        <a14:foregroundMark x1="32283" y1="46000" x2="32283" y2="46000"/>
                        <a14:foregroundMark x1="33261" y1="46400" x2="33261" y2="46400"/>
                        <a14:foregroundMark x1="33696" y1="47000" x2="33696" y2="47000"/>
                        <a14:foregroundMark x1="34457" y1="47600" x2="34457" y2="47600"/>
                        <a14:foregroundMark x1="35217" y1="50400" x2="35217" y2="50400"/>
                        <a14:foregroundMark x1="34565" y1="54800" x2="34565" y2="54800"/>
                        <a14:foregroundMark x1="32500" y1="54800" x2="32500" y2="54800"/>
                        <a14:foregroundMark x1="30109" y1="56600" x2="30109" y2="56600"/>
                        <a14:foregroundMark x1="32935" y1="56000" x2="32935" y2="56000"/>
                        <a14:foregroundMark x1="30870" y1="53800" x2="30870" y2="53800"/>
                        <a14:foregroundMark x1="28913" y1="55400" x2="28913" y2="55400"/>
                        <a14:foregroundMark x1="29130" y1="57400" x2="29130" y2="57400"/>
                        <a14:foregroundMark x1="68913" y1="37800" x2="68913" y2="37800"/>
                        <a14:foregroundMark x1="68696" y1="34800" x2="68696" y2="34800"/>
                        <a14:foregroundMark x1="67065" y1="31800" x2="67065" y2="31800"/>
                        <a14:foregroundMark x1="62283" y1="53600" x2="62283" y2="53600"/>
                        <a14:foregroundMark x1="66087" y1="61600" x2="66087" y2="61600"/>
                        <a14:foregroundMark x1="69891" y1="59800" x2="69891" y2="59800"/>
                        <a14:foregroundMark x1="74130" y1="65200" x2="74130" y2="65200"/>
                        <a14:foregroundMark x1="34348" y1="56600" x2="34348" y2="56600"/>
                        <a14:foregroundMark x1="32283" y1="16600" x2="32283" y2="16600"/>
                        <a14:foregroundMark x1="34022" y1="15800" x2="34022" y2="15800"/>
                        <a14:foregroundMark x1="38370" y1="11400" x2="38370" y2="11400"/>
                        <a14:foregroundMark x1="43370" y1="8400" x2="43370" y2="8400"/>
                        <a14:foregroundMark x1="46957" y1="5000" x2="46957" y2="5000"/>
                        <a14:foregroundMark x1="43913" y1="18400" x2="43913" y2="18400"/>
                        <a14:foregroundMark x1="44674" y1="26000" x2="44674" y2="26000"/>
                        <a14:foregroundMark x1="42500" y1="33200" x2="42500" y2="33200"/>
                        <a14:foregroundMark x1="38261" y1="36000" x2="38261" y2="36000"/>
                        <a14:foregroundMark x1="36739" y1="19600" x2="36739" y2="19600"/>
                        <a14:foregroundMark x1="38478" y1="14600" x2="38478" y2="14600"/>
                        <a14:foregroundMark x1="39239" y1="14000" x2="39239" y2="14000"/>
                        <a14:foregroundMark x1="40326" y1="15600" x2="40326" y2="15600"/>
                        <a14:foregroundMark x1="42174" y1="16600" x2="42174" y2="16600"/>
                        <a14:foregroundMark x1="42283" y1="25200" x2="42283" y2="25200"/>
                        <a14:foregroundMark x1="52717" y1="10800" x2="52717" y2="10800"/>
                        <a14:foregroundMark x1="56196" y1="7600" x2="56196" y2="7600"/>
                        <a14:foregroundMark x1="56304" y1="3200" x2="56304" y2="3200"/>
                        <a14:foregroundMark x1="58478" y1="7200" x2="58478" y2="7200"/>
                        <a14:foregroundMark x1="60978" y1="9600" x2="60978" y2="9600"/>
                        <a14:foregroundMark x1="63696" y1="12200" x2="63696" y2="12200"/>
                        <a14:foregroundMark x1="65652" y1="15600" x2="65652" y2="15600"/>
                        <a14:foregroundMark x1="61413" y1="25000" x2="61413" y2="25000"/>
                        <a14:foregroundMark x1="41087" y1="26400" x2="41087" y2="26400"/>
                        <a14:foregroundMark x1="63152" y1="37800" x2="63152" y2="37800"/>
                        <a14:foregroundMark x1="36848" y1="44200" x2="36848" y2="44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2155" y="2060231"/>
            <a:ext cx="5966275" cy="3242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66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9C231B"/>
          </a:solidFill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</a:rPr>
              <a:t>Потребность</a:t>
            </a:r>
            <a:r>
              <a:rPr lang="ru-RU" sz="2000" b="1" dirty="0">
                <a:solidFill>
                  <a:schemeClr val="bg1"/>
                </a:solidFill>
                <a:latin typeface="Century Gothic" pitchFamily="34" charset="0"/>
              </a:rPr>
              <a:t>: четко определить количество, качество и источники необходимых ресурсов: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</a:br>
            <a:endParaRPr lang="ru-RU" sz="20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8" b="93000" l="4556" r="95889">
                        <a14:foregroundMark x1="34778" y1="44556" x2="34778" y2="44556"/>
                        <a14:foregroundMark x1="19444" y1="46111" x2="19444" y2="46111"/>
                        <a14:foregroundMark x1="28222" y1="31667" x2="28222" y2="31667"/>
                        <a14:foregroundMark x1="29889" y1="33111" x2="29889" y2="33111"/>
                        <a14:foregroundMark x1="35444" y1="28667" x2="35444" y2="28667"/>
                        <a14:foregroundMark x1="59444" y1="27889" x2="59444" y2="27889"/>
                        <a14:foregroundMark x1="74889" y1="33444" x2="74889" y2="33444"/>
                        <a14:foregroundMark x1="85000" y1="37000" x2="85000" y2="37000"/>
                        <a14:foregroundMark x1="82556" y1="41444" x2="82556" y2="41444"/>
                        <a14:foregroundMark x1="84778" y1="40778" x2="84778" y2="40778"/>
                        <a14:foregroundMark x1="83667" y1="47222" x2="83667" y2="47222"/>
                        <a14:foregroundMark x1="76111" y1="43222" x2="76111" y2="43222"/>
                        <a14:foregroundMark x1="72222" y1="39444" x2="72222" y2="39444"/>
                        <a14:foregroundMark x1="69222" y1="43889" x2="69222" y2="43889"/>
                        <a14:foregroundMark x1="64778" y1="38889" x2="64778" y2="38889"/>
                        <a14:foregroundMark x1="70556" y1="61000" x2="70556" y2="61000"/>
                        <a14:foregroundMark x1="76556" y1="64667" x2="76556" y2="64667"/>
                        <a14:foregroundMark x1="86444" y1="53556" x2="86444" y2="53556"/>
                        <a14:foregroundMark x1="81667" y1="54556" x2="81667" y2="54556"/>
                        <a14:foregroundMark x1="33111" y1="64667" x2="33111" y2="64667"/>
                        <a14:foregroundMark x1="34889" y1="71000" x2="34889" y2="71000"/>
                        <a14:foregroundMark x1="27667" y1="57667" x2="27667" y2="57667"/>
                        <a14:foregroundMark x1="25667" y1="55000" x2="25667" y2="55000"/>
                        <a14:foregroundMark x1="24667" y1="60667" x2="24667" y2="60667"/>
                        <a14:foregroundMark x1="30333" y1="53222" x2="30333" y2="53222"/>
                        <a14:foregroundMark x1="17556" y1="65889" x2="17556" y2="65889"/>
                        <a14:foregroundMark x1="12222" y1="58333" x2="12222" y2="58333"/>
                        <a14:foregroundMark x1="17444" y1="37889" x2="17444" y2="37889"/>
                        <a14:foregroundMark x1="13556" y1="31889" x2="13556" y2="31889"/>
                        <a14:foregroundMark x1="12222" y1="29444" x2="12222" y2="29444"/>
                        <a14:foregroundMark x1="14000" y1="46000" x2="14000" y2="46000"/>
                        <a14:foregroundMark x1="36778" y1="48333" x2="36778" y2="48333"/>
                        <a14:foregroundMark x1="36222" y1="46333" x2="36222" y2="46333"/>
                        <a14:foregroundMark x1="46444" y1="40778" x2="46444" y2="40778"/>
                        <a14:foregroundMark x1="45556" y1="37556" x2="45556" y2="37556"/>
                        <a14:foregroundMark x1="45889" y1="50111" x2="45889" y2="50111"/>
                        <a14:foregroundMark x1="63444" y1="43333" x2="63444" y2="43333"/>
                        <a14:foregroundMark x1="73667" y1="43444" x2="73667" y2="4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815608"/>
            <a:ext cx="479425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8337" y="2924891"/>
            <a:ext cx="392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C231B"/>
                </a:solidFill>
                <a:latin typeface="Century Gothic" pitchFamily="34" charset="0"/>
              </a:rPr>
              <a:t>Составляющие маркетинга (С и 5Р</a:t>
            </a:r>
            <a:r>
              <a:rPr lang="ru-RU" sz="2400" b="1" dirty="0" smtClean="0">
                <a:solidFill>
                  <a:srgbClr val="9C231B"/>
                </a:solidFill>
                <a:latin typeface="Century Gothic" pitchFamily="34" charset="0"/>
              </a:rPr>
              <a:t>)</a:t>
            </a:r>
            <a:endParaRPr lang="ru-RU" sz="2400" b="1" dirty="0">
              <a:solidFill>
                <a:srgbClr val="9C231B"/>
              </a:solidFill>
              <a:latin typeface="Century Gothic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3300">
            <a:off x="1198153" y="3968095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796473" y="3988496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148" y="4994928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Century Gothic" pitchFamily="34" charset="0"/>
              </a:rPr>
              <a:t>Продукт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Century Gothic" pitchFamily="34" charset="0"/>
              </a:rPr>
              <a:t>Потребители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Century Gothic" pitchFamily="34" charset="0"/>
              </a:rPr>
              <a:t>Цена</a:t>
            </a:r>
            <a:endParaRPr lang="ru-RU" sz="24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00487" y="49428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entury Gothic" pitchFamily="34" charset="0"/>
              </a:rPr>
              <a:t>Источник (местоположение)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entury Gothic" pitchFamily="34" charset="0"/>
              </a:rPr>
              <a:t>Производство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entury Gothic" pitchFamily="34" charset="0"/>
              </a:rPr>
              <a:t>Продвижение продукта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8860" y="1670979"/>
            <a:ext cx="71786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Century Gothic" pitchFamily="34" charset="0"/>
              </a:rPr>
              <a:t>Потребность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испытываемая человеком нужда в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том, что необходимо для его существования и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развития.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62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400" y="262593"/>
            <a:ext cx="9969500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Дерево проблем – </a:t>
            </a:r>
            <a:br>
              <a:rPr lang="ru-RU" b="1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метод визуального отображения понимания ключевого вопроса в проблеме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333" l="10000" r="90000">
                        <a14:foregroundMark x1="50833" y1="58611" x2="50833" y2="58611"/>
                        <a14:foregroundMark x1="55833" y1="56389" x2="55833" y2="56389"/>
                        <a14:foregroundMark x1="52222" y1="77222" x2="52222" y2="77222"/>
                        <a14:foregroundMark x1="56667" y1="84444" x2="56667" y2="84444"/>
                        <a14:foregroundMark x1="47500" y1="81944" x2="47500" y2="81944"/>
                        <a14:foregroundMark x1="48611" y1="86944" x2="48611" y2="86944"/>
                        <a14:foregroundMark x1="40833" y1="15278" x2="40833" y2="15278"/>
                        <a14:foregroundMark x1="44167" y1="15278" x2="44167" y2="15278"/>
                        <a14:foregroundMark x1="73056" y1="23333" x2="73056" y2="23333"/>
                        <a14:foregroundMark x1="76667" y1="30000" x2="76667" y2="30000"/>
                        <a14:foregroundMark x1="78333" y1="46111" x2="78333" y2="46111"/>
                        <a14:foregroundMark x1="24444" y1="29722" x2="24444" y2="29722"/>
                        <a14:foregroundMark x1="33056" y1="22500" x2="33056" y2="22500"/>
                        <a14:foregroundMark x1="36667" y1="19167" x2="36667" y2="19167"/>
                        <a14:foregroundMark x1="25556" y1="26389" x2="25556" y2="26389"/>
                        <a14:foregroundMark x1="33333" y1="19167" x2="33333" y2="19167"/>
                        <a14:foregroundMark x1="23333" y1="45278" x2="23333" y2="45278"/>
                        <a14:foregroundMark x1="46944" y1="50000" x2="46944" y2="50000"/>
                        <a14:foregroundMark x1="49722" y1="50278" x2="49722" y2="50278"/>
                        <a14:foregroundMark x1="50833" y1="50000" x2="50833" y2="50000"/>
                        <a14:foregroundMark x1="51667" y1="54444" x2="51667" y2="54444"/>
                        <a14:foregroundMark x1="45278" y1="53889" x2="45278" y2="53889"/>
                        <a14:foregroundMark x1="51389" y1="66389" x2="51389" y2="66389"/>
                        <a14:foregroundMark x1="51389" y1="71111" x2="51389" y2="71111"/>
                        <a14:foregroundMark x1="44167" y1="88333" x2="44167" y2="88333"/>
                        <a14:foregroundMark x1="47500" y1="88889" x2="47500" y2="88889"/>
                        <a14:foregroundMark x1="56389" y1="87500" x2="56389" y2="87500"/>
                        <a14:foregroundMark x1="44167" y1="85000" x2="44167" y2="85000"/>
                        <a14:foregroundMark x1="54167" y1="86667" x2="54167" y2="86667"/>
                        <a14:foregroundMark x1="67500" y1="18056" x2="67500" y2="18056"/>
                        <a14:foregroundMark x1="66111" y1="16944" x2="66111" y2="16944"/>
                        <a14:foregroundMark x1="60278" y1="89167" x2="60278" y2="89167"/>
                        <a14:foregroundMark x1="57222" y1="89167" x2="57222" y2="89167"/>
                        <a14:foregroundMark x1="63333" y1="89167" x2="63333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78" y="644301"/>
            <a:ext cx="55245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9300" y="1780064"/>
            <a:ext cx="4953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Каковы следствия основной проблемы</a:t>
            </a: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?</a:t>
            </a:r>
          </a:p>
          <a:p>
            <a:endParaRPr lang="ru-RU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ru-RU" dirty="0">
              <a:solidFill>
                <a:srgbClr val="002060"/>
              </a:solidFill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В чем основная </a:t>
            </a: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проблема?</a:t>
            </a:r>
          </a:p>
          <a:p>
            <a:endParaRPr lang="ru-RU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Каковы </a:t>
            </a: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глубинные </a:t>
            </a: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причины?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Каков </a:t>
            </a: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наиболее важный вопрос, которым следует заняться в данной группе?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437164"/>
            <a:ext cx="195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Последствия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4657" y="3704063"/>
            <a:ext cx="195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Основная проблема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38545" y="5389022"/>
            <a:ext cx="19558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Глубинные причины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390">
            <a:off x="3023409" y="1364029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454">
            <a:off x="3433177" y="3441298"/>
            <a:ext cx="1110502" cy="111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29865">
            <a:off x="3807032" y="4923124"/>
            <a:ext cx="991677" cy="99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735" y="6145329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99" y="963470"/>
            <a:ext cx="8533402" cy="51321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49" y="6216791"/>
            <a:ext cx="2194750" cy="695004"/>
          </a:xfrm>
          <a:prstGeom prst="rect">
            <a:avLst/>
          </a:prstGeom>
        </p:spPr>
      </p:pic>
      <p:sp>
        <p:nvSpPr>
          <p:cNvPr id="4" name="Блок-схема: процесс 3"/>
          <p:cNvSpPr/>
          <p:nvPr/>
        </p:nvSpPr>
        <p:spPr>
          <a:xfrm>
            <a:off x="-1" y="0"/>
            <a:ext cx="12191999" cy="914400"/>
          </a:xfrm>
          <a:prstGeom prst="flowChart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Дерево проблемы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49" y="6216791"/>
            <a:ext cx="2194750" cy="69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41" y="1818073"/>
            <a:ext cx="9592959" cy="35724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28845" y="613341"/>
            <a:ext cx="3914854" cy="523220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ПРИМЕР «ДЕРЕВА» (1)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15" y="4886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49" y="6216791"/>
            <a:ext cx="2194750" cy="69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31" y="1320800"/>
            <a:ext cx="9495782" cy="473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33491" y="412234"/>
            <a:ext cx="4934364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ПРИМЕР «Дерева проблем» (2)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49" y="6216791"/>
            <a:ext cx="2194750" cy="69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23" y="356647"/>
            <a:ext cx="8897461" cy="6320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349935"/>
            <a:ext cx="6096000" cy="523220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itchFamily="34" charset="0"/>
              </a:rPr>
              <a:t>Постановка </a:t>
            </a:r>
            <a:r>
              <a:rPr lang="ru-RU" sz="2800" b="1" dirty="0" smtClean="0">
                <a:solidFill>
                  <a:schemeClr val="bg1"/>
                </a:solidFill>
                <a:latin typeface="Century Gothic" pitchFamily="34" charset="0"/>
              </a:rPr>
              <a:t>проблемы</a:t>
            </a:r>
            <a:endParaRPr lang="ru-RU" sz="2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5900" y="1087735"/>
            <a:ext cx="60960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Century Gothic" pitchFamily="34" charset="0"/>
              </a:rPr>
              <a:t>Причины</a:t>
            </a:r>
          </a:p>
          <a:p>
            <a:endParaRPr lang="ru-RU" sz="2000" b="1" i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entury Gothic" pitchFamily="34" charset="0"/>
              </a:rPr>
              <a:t>Почему </a:t>
            </a: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существует такая проблема?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Сколько причин вызывает данную проблему?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Связаны ли указанные проблемы друг с другом?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5900" y="3685962"/>
            <a:ext cx="6096000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Century Gothic" pitchFamily="34" charset="0"/>
              </a:rPr>
              <a:t>Последствия</a:t>
            </a:r>
          </a:p>
          <a:p>
            <a:endParaRPr lang="ru-RU" sz="2000" b="1" i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entury Gothic" pitchFamily="34" charset="0"/>
              </a:rPr>
              <a:t>Каковы </a:t>
            </a: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последствия проблемы?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На какое количество людей они влияют?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Присутствуют ли явные политические, культурные и экономические последствия?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8387" y="5931842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9C231B"/>
                </a:solidFill>
                <a:latin typeface="Century Gothic" pitchFamily="34" charset="0"/>
              </a:rPr>
              <a:t>Что </a:t>
            </a:r>
            <a:r>
              <a:rPr lang="ru-RU" sz="2400" b="1" dirty="0" smtClean="0">
                <a:solidFill>
                  <a:srgbClr val="9C231B"/>
                </a:solidFill>
                <a:latin typeface="Century Gothic" pitchFamily="34" charset="0"/>
              </a:rPr>
              <a:t>предлагается?</a:t>
            </a:r>
            <a:endParaRPr lang="ru-RU" sz="2400" b="1" dirty="0">
              <a:solidFill>
                <a:srgbClr val="9C231B"/>
              </a:solidFill>
              <a:latin typeface="Century Gothic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5889" r="94556">
                        <a14:foregroundMark x1="40111" y1="42263" x2="40111" y2="42263"/>
                        <a14:foregroundMark x1="58444" y1="39767" x2="58444" y2="39767"/>
                        <a14:foregroundMark x1="33556" y1="13145" x2="33556" y2="13145"/>
                        <a14:foregroundMark x1="52778" y1="21963" x2="52778" y2="21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52" y="1087736"/>
            <a:ext cx="6794503" cy="453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203" y="18349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2395" y="328374"/>
            <a:ext cx="37866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Компоненты заявки: </a:t>
            </a:r>
            <a:endParaRPr lang="ru-RU" sz="24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Постановка </a:t>
            </a:r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проблемы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200" y="1704128"/>
            <a:ext cx="7658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По оценке заболеваемости Рак молочной железы (РМЖ) в </a:t>
            </a:r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РК в </a:t>
            </a: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последние десятилетия занимает первое место среди онкологических заболеваний женщин, а в 2011 году вышел на первое место среди популяционной онкологической заболеваемости населения Казахстана, составив 20,6 случаев на 100 тыс. населения, сообщает </a:t>
            </a:r>
            <a:r>
              <a:rPr lang="ru-RU" i="1" dirty="0">
                <a:solidFill>
                  <a:srgbClr val="002060"/>
                </a:solidFill>
                <a:latin typeface="Century Gothic" pitchFamily="34" charset="0"/>
              </a:rPr>
              <a:t>пресс-служба ТОО «</a:t>
            </a:r>
            <a:r>
              <a:rPr lang="ru-RU" i="1" dirty="0" err="1">
                <a:solidFill>
                  <a:srgbClr val="002060"/>
                </a:solidFill>
                <a:latin typeface="Century Gothic" pitchFamily="34" charset="0"/>
              </a:rPr>
              <a:t>Санофи-Авентис</a:t>
            </a:r>
            <a:r>
              <a:rPr lang="ru-RU" i="1" dirty="0">
                <a:solidFill>
                  <a:srgbClr val="002060"/>
                </a:solidFill>
                <a:latin typeface="Century Gothic" pitchFamily="34" charset="0"/>
              </a:rPr>
              <a:t> Казахстан». </a:t>
            </a:r>
            <a:endParaRPr lang="ru-RU" i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itchFamily="34" charset="0"/>
              </a:rPr>
              <a:t>Доля </a:t>
            </a:r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лиц с РМЖ среди всех онкологических заболеваний женщин составила более 1/4. РМЖ по оценке показателя смертности занял 3 место среди всех злокачественных заболеваний. По мере старения населения повышается риск заболевания новообразованиями. В Южной столице РМЖ занимает 1 место по заболеваемости среди онкологических заболеваний женщин. За прошедшие пять лет число впервые заболевших женщин повысилось с 434 до 472, при этом доля запущенных случаев снизилась с 7% в 2007 до 3% в 2011 году.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" b="98723" l="1667" r="99556">
                        <a14:foregroundMark x1="7667" y1="46809" x2="7667" y2="46809"/>
                        <a14:foregroundMark x1="20333" y1="22128" x2="20333" y2="22128"/>
                        <a14:foregroundMark x1="51333" y1="7447" x2="51333" y2="7447"/>
                        <a14:foregroundMark x1="84111" y1="17553" x2="84111" y2="17553"/>
                        <a14:foregroundMark x1="92444" y1="49468" x2="92444" y2="49468"/>
                        <a14:foregroundMark x1="58000" y1="42872" x2="58000" y2="42872"/>
                        <a14:foregroundMark x1="49667" y1="68617" x2="49667" y2="68617"/>
                        <a14:foregroundMark x1="51778" y1="94894" x2="51778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50" y="1488228"/>
            <a:ext cx="3810350" cy="397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9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233233" y="282487"/>
            <a:ext cx="3952755" cy="3952755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2801269" y="2217869"/>
            <a:ext cx="3952755" cy="3952755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5493629" y="2181733"/>
            <a:ext cx="3952755" cy="3952755"/>
          </a:xfrm>
          <a:prstGeom prst="ellipse">
            <a:avLst/>
          </a:prstGeom>
          <a:solidFill>
            <a:srgbClr val="7030A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5045" y="1553470"/>
            <a:ext cx="236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Государственные структуры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5597" y="3871081"/>
            <a:ext cx="235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Некоммерческие организации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3076" y="3834944"/>
            <a:ext cx="237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Бизнес 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структуры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1714" y="3147618"/>
            <a:ext cx="177578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Century Gothic" panose="020B0502020202020204" pitchFamily="34" charset="0"/>
              </a:rPr>
              <a:t>Социальное партнерство</a:t>
            </a:r>
            <a:endParaRPr lang="en-US" b="1" i="1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791" y="282487"/>
            <a:ext cx="2470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ТРИ СЕКТОРА ОБЩЕСТВА И ИХ РОЛЬ</a:t>
            </a:r>
            <a:endParaRPr lang="en-US" sz="24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0" y="5752214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ый треугольник 12"/>
          <p:cNvSpPr/>
          <p:nvPr/>
        </p:nvSpPr>
        <p:spPr>
          <a:xfrm rot="10800000">
            <a:off x="10097386" y="0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4616941" y="306105"/>
            <a:ext cx="3098472" cy="1356521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26327" y="443564"/>
            <a:ext cx="267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Регулирование, безопасность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2329855">
            <a:off x="7006108" y="2681780"/>
            <a:ext cx="1593165" cy="988181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281227">
            <a:off x="7330723" y="3082819"/>
            <a:ext cx="14351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НАЛОГИ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384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79800" y="276651"/>
            <a:ext cx="523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itchFamily="34" charset="0"/>
              </a:rPr>
              <a:t>Компоненты заявки: Постановка </a:t>
            </a: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</a:rPr>
              <a:t>проблемы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100" y="1665238"/>
            <a:ext cx="8724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002060"/>
                </a:solidFill>
                <a:latin typeface="Century Gothic" pitchFamily="34" charset="0"/>
              </a:rPr>
              <a:t>Маммографический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 скрининг в Казахстане внедрен с 2008 года. Однако только с прошлого года скрининг стал соответствовать требованиям европейских стандартов. Однако, по-прежнему не хватает </a:t>
            </a:r>
            <a:r>
              <a:rPr lang="ru-RU" b="1" dirty="0" err="1">
                <a:solidFill>
                  <a:srgbClr val="002060"/>
                </a:solidFill>
                <a:latin typeface="Century Gothic" pitchFamily="34" charset="0"/>
              </a:rPr>
              <a:t>маммологических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 центров  и оборудования в учреждениях первичной медико- социальной помощи (ПМСП).  Медицинский персонал перегружен работой и попросту не успевает качественно реагировать на все возникающие случаи и вопросы.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000" y="4001363"/>
            <a:ext cx="113538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entury Gothic" pitchFamily="34" charset="0"/>
              </a:rPr>
              <a:t>Сами женщины крайне неохотно уделяют внимание этому вопросы, каждая 2-я жительница Казахстана никогда не задумывалась о том, чтоб пройти обследование по собственной воле. В соответствии с официальной статистикой, в нашей стране 42% женщин, страдающих РМЖ, обращаются к доктору только уже на последней стадии заболевания.</a:t>
            </a:r>
          </a:p>
          <a:p>
            <a:pPr algn="just"/>
            <a:endParaRPr lang="ru-RU" dirty="0">
              <a:solidFill>
                <a:srgbClr val="002060"/>
              </a:solidFill>
              <a:latin typeface="Century Gothic" pitchFamily="34" charset="0"/>
            </a:endParaRPr>
          </a:p>
          <a:p>
            <a:pPr algn="just"/>
            <a:r>
              <a:rPr lang="ru-RU" i="1" dirty="0">
                <a:solidFill>
                  <a:srgbClr val="002060"/>
                </a:solidFill>
                <a:latin typeface="Century Gothic" pitchFamily="34" charset="0"/>
              </a:rPr>
              <a:t>В связи с этим налицо потребность проведения ряда систематических мероприятий, направленных на профилактику РМЖ с целью его раннего выявления.  </a:t>
            </a:r>
            <a:r>
              <a:rPr lang="ru-RU" i="1" dirty="0"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24863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487" y="6162675"/>
            <a:ext cx="2195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1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5636" l="6957" r="94674">
                        <a14:foregroundMark x1="27717" y1="29818" x2="27717" y2="29818"/>
                        <a14:foregroundMark x1="28587" y1="42727" x2="28587" y2="42727"/>
                        <a14:foregroundMark x1="82391" y1="57273" x2="82391" y2="57273"/>
                        <a14:foregroundMark x1="79130" y1="54364" x2="79130" y2="54364"/>
                        <a14:foregroundMark x1="74022" y1="60000" x2="74022" y2="60000"/>
                        <a14:foregroundMark x1="67826" y1="64545" x2="67826" y2="64545"/>
                        <a14:foregroundMark x1="65217" y1="66727" x2="66848" y2="67091"/>
                        <a14:foregroundMark x1="74457" y1="69818" x2="74457" y2="69818"/>
                        <a14:foregroundMark x1="72717" y1="56909" x2="72717" y2="56909"/>
                        <a14:foregroundMark x1="60000" y1="79273" x2="60000" y2="79273"/>
                        <a14:foregroundMark x1="63696" y1="81273" x2="59891" y2="82727"/>
                        <a14:foregroundMark x1="48478" y1="82909" x2="48478" y2="82909"/>
                        <a14:foregroundMark x1="39457" y1="81818" x2="39457" y2="81818"/>
                        <a14:foregroundMark x1="43152" y1="77636" x2="43152" y2="77636"/>
                        <a14:foregroundMark x1="44239" y1="79818" x2="44239" y2="79818"/>
                        <a14:foregroundMark x1="45652" y1="81818" x2="45652" y2="81818"/>
                        <a14:foregroundMark x1="20217" y1="59818" x2="20217" y2="59818"/>
                        <a14:foregroundMark x1="20543" y1="66545" x2="20543" y2="66545"/>
                        <a14:foregroundMark x1="17391" y1="66182" x2="17065" y2="63636"/>
                        <a14:foregroundMark x1="15652" y1="55273" x2="15217" y2="53273"/>
                        <a14:foregroundMark x1="13152" y1="54182" x2="13152" y2="54182"/>
                        <a14:foregroundMark x1="12391" y1="55818" x2="12391" y2="55818"/>
                        <a14:foregroundMark x1="28370" y1="39273" x2="28370" y2="39273"/>
                        <a14:foregroundMark x1="14130" y1="38545" x2="14130" y2="38545"/>
                        <a14:foregroundMark x1="27935" y1="68727" x2="27935" y2="68727"/>
                        <a14:foregroundMark x1="39783" y1="79091" x2="40326" y2="78727"/>
                        <a14:foregroundMark x1="43913" y1="82364" x2="43913" y2="82364"/>
                        <a14:foregroundMark x1="49674" y1="84364" x2="49674" y2="84364"/>
                        <a14:foregroundMark x1="51848" y1="82364" x2="51848" y2="82364"/>
                        <a14:foregroundMark x1="53043" y1="81091" x2="53043" y2="81091"/>
                        <a14:foregroundMark x1="54457" y1="84727" x2="54457" y2="84727"/>
                        <a14:foregroundMark x1="54783" y1="85455" x2="54783" y2="85455"/>
                        <a14:foregroundMark x1="57391" y1="85455" x2="57391" y2="85455"/>
                        <a14:foregroundMark x1="60543" y1="85455" x2="60543" y2="85455"/>
                        <a14:foregroundMark x1="63152" y1="82909" x2="63152" y2="82909"/>
                        <a14:foregroundMark x1="63913" y1="81091" x2="63913" y2="81091"/>
                        <a14:foregroundMark x1="63913" y1="78182" x2="63913" y2="78182"/>
                        <a14:foregroundMark x1="62500" y1="76000" x2="62500" y2="76000"/>
                        <a14:foregroundMark x1="59348" y1="81818" x2="59348" y2="81818"/>
                        <a14:foregroundMark x1="56304" y1="82364" x2="56304" y2="82364"/>
                        <a14:foregroundMark x1="53804" y1="71455" x2="53804" y2="71455"/>
                        <a14:foregroundMark x1="46630" y1="71455" x2="46630" y2="71455"/>
                        <a14:foregroundMark x1="35978" y1="27636" x2="35978" y2="27636"/>
                        <a14:foregroundMark x1="73261" y1="58545" x2="73261" y2="58545"/>
                        <a14:foregroundMark x1="69891" y1="54182" x2="69891" y2="54182"/>
                        <a14:foregroundMark x1="67174" y1="55636" x2="67174" y2="55636"/>
                        <a14:foregroundMark x1="62826" y1="66727" x2="62826" y2="66727"/>
                        <a14:foregroundMark x1="70435" y1="72545" x2="70435" y2="72545"/>
                        <a14:foregroundMark x1="76957" y1="71455" x2="76957" y2="71455"/>
                        <a14:foregroundMark x1="78261" y1="52727" x2="78261" y2="52727"/>
                        <a14:foregroundMark x1="78261" y1="50000" x2="78261" y2="50000"/>
                        <a14:foregroundMark x1="76196" y1="48545" x2="76196" y2="48545"/>
                        <a14:foregroundMark x1="74239" y1="48545" x2="74239" y2="48545"/>
                        <a14:foregroundMark x1="73370" y1="53273" x2="73370" y2="53273"/>
                        <a14:foregroundMark x1="75217" y1="54364" x2="75217" y2="54364"/>
                        <a14:foregroundMark x1="75761" y1="53818" x2="76739" y2="53818"/>
                        <a14:foregroundMark x1="77717" y1="55273" x2="77717" y2="56909"/>
                        <a14:foregroundMark x1="77717" y1="59455" x2="77717" y2="59455"/>
                        <a14:foregroundMark x1="76739" y1="61455" x2="76739" y2="61455"/>
                        <a14:foregroundMark x1="76739" y1="63091" x2="76739" y2="63091"/>
                        <a14:foregroundMark x1="76630" y1="66182" x2="74565" y2="65818"/>
                        <a14:foregroundMark x1="72609" y1="64545" x2="71739" y2="64545"/>
                        <a14:foregroundMark x1="70870" y1="63091" x2="70435" y2="61636"/>
                        <a14:foregroundMark x1="70109" y1="59455" x2="70109" y2="59455"/>
                        <a14:foregroundMark x1="70109" y1="59455" x2="68696" y2="60545"/>
                        <a14:foregroundMark x1="68261" y1="61091" x2="68261" y2="61091"/>
                        <a14:foregroundMark x1="67717" y1="61636" x2="67717" y2="61636"/>
                        <a14:foregroundMark x1="66848" y1="62545" x2="67717" y2="64182"/>
                        <a14:foregroundMark x1="72609" y1="67091" x2="73043" y2="67091"/>
                        <a14:foregroundMark x1="77065" y1="67273" x2="79239" y2="68364"/>
                        <a14:foregroundMark x1="80217" y1="68727" x2="79783" y2="68909"/>
                        <a14:foregroundMark x1="73696" y1="68909" x2="73696" y2="68909"/>
                        <a14:foregroundMark x1="71413" y1="67818" x2="69891" y2="67273"/>
                        <a14:backgroundMark x1="71739" y1="57455" x2="71739" y2="57455"/>
                        <a14:backgroundMark x1="71848" y1="59818" x2="71848" y2="60545"/>
                        <a14:backgroundMark x1="71848" y1="62909" x2="71848" y2="63636"/>
                        <a14:backgroundMark x1="75217" y1="68182" x2="76630" y2="69273"/>
                        <a14:backgroundMark x1="78043" y1="70182" x2="78043" y2="70182"/>
                        <a14:backgroundMark x1="79130" y1="65818" x2="78587" y2="61636"/>
                        <a14:backgroundMark x1="77935" y1="58545" x2="77283" y2="56727"/>
                        <a14:backgroundMark x1="76739" y1="53636" x2="74891" y2="50182"/>
                        <a14:backgroundMark x1="74022" y1="50000" x2="72283" y2="53273"/>
                        <a14:backgroundMark x1="72065" y1="56182" x2="71848" y2="57273"/>
                        <a14:backgroundMark x1="71848" y1="57455" x2="71848" y2="57455"/>
                        <a14:backgroundMark x1="70543" y1="63091" x2="70543" y2="63091"/>
                        <a14:backgroundMark x1="69022" y1="63091" x2="69022" y2="63091"/>
                        <a14:backgroundMark x1="68913" y1="63636" x2="69239" y2="65091"/>
                        <a14:backgroundMark x1="76413" y1="65636" x2="78370" y2="65636"/>
                        <a14:backgroundMark x1="61196" y1="81273" x2="61739" y2="81273"/>
                        <a14:backgroundMark x1="62500" y1="79818" x2="62500" y2="79818"/>
                        <a14:backgroundMark x1="62391" y1="79636" x2="62391" y2="79636"/>
                        <a14:backgroundMark x1="61304" y1="76727" x2="61304" y2="76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371" y="113644"/>
            <a:ext cx="5856930" cy="35014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7705" y="528096"/>
            <a:ext cx="3799367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Цель проекта: 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6149" y="170895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Цель проекта показывает ожидаемый результат, который планирует достичь организация.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311" y="3526023"/>
            <a:ext cx="1056876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Цель проекта всегда несет в себе </a:t>
            </a:r>
            <a:r>
              <a:rPr lang="ru-RU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социальную значимость.</a:t>
            </a:r>
          </a:p>
          <a:p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Кратко сформулируйте ожидаемый результат</a:t>
            </a: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как Вы видите решение поставленной проблемы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насколько ясно Вы представляете конечный результат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59" y="472549"/>
            <a:ext cx="5317055" cy="5524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6522" y="472549"/>
            <a:ext cx="6096000" cy="1077218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Компоненты заявки: </a:t>
            </a:r>
            <a:b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Задачи проекта: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36" y="2295827"/>
            <a:ext cx="58022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Задачи проекта - 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это серия конкретных достижений, направленных на решение сформулированных проблем и достижения установленных целей.  Задача является конечным результатом, а не процессом. 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написании задач, избегайте слов, обозначающих процесс.  Вместо этого, используйте слова, отражающие «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законченность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».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97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10" y="1782757"/>
            <a:ext cx="7895004" cy="4657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924" y="547146"/>
            <a:ext cx="7214577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Критерии для постановки задачи</a:t>
            </a:r>
            <a:endParaRPr lang="en-US" sz="3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9339" y="1286540"/>
            <a:ext cx="4784652" cy="2158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340549" y="1286539"/>
            <a:ext cx="4784652" cy="2158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9339" y="3892645"/>
            <a:ext cx="4784652" cy="2158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40549" y="3892645"/>
            <a:ext cx="4784652" cy="2158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873795" y="2782078"/>
            <a:ext cx="4462131" cy="1771899"/>
          </a:xfrm>
          <a:prstGeom prst="rect">
            <a:avLst/>
          </a:prstGeom>
          <a:solidFill>
            <a:schemeClr val="bg1"/>
          </a:solidFill>
          <a:ln w="76200">
            <a:solidFill>
              <a:srgbClr val="9C23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39978" y="3393940"/>
            <a:ext cx="332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Century Gothic" panose="020B0502020202020204" pitchFamily="34" charset="0"/>
              </a:rPr>
              <a:t>ПРИЗНАКИ ГЧП</a:t>
            </a:r>
            <a:endParaRPr lang="en-US" sz="2800" b="1" i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1863590"/>
            <a:ext cx="2785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Заключение </a:t>
            </a:r>
            <a:r>
              <a:rPr lang="ru-RU" b="1" dirty="0">
                <a:latin typeface="Century Gothic" panose="020B0502020202020204" pitchFamily="34" charset="0"/>
              </a:rPr>
              <a:t>договора</a:t>
            </a:r>
            <a:r>
              <a:rPr lang="ru-RU" sz="2000" b="1" dirty="0">
                <a:latin typeface="Century Gothic" panose="020B0502020202020204" pitchFamily="34" charset="0"/>
              </a:rPr>
              <a:t> ГЧП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9386" y="1707474"/>
            <a:ext cx="336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Долгосрочный срок реализации проекта ГЧП 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(от 3 до 30 лет)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3362" y="4823638"/>
            <a:ext cx="3136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Совместное участие государственного и частного </a:t>
            </a:r>
            <a:r>
              <a:rPr lang="ru-RU" b="1" dirty="0" smtClean="0">
                <a:latin typeface="Century Gothic" panose="020B0502020202020204" pitchFamily="34" charset="0"/>
              </a:rPr>
              <a:t>партнера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8054" y="4858063"/>
            <a:ext cx="3229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Объединение ресурсов государственного и частного </a:t>
            </a:r>
            <a:r>
              <a:rPr lang="ru-RU" b="1" dirty="0" smtClean="0">
                <a:latin typeface="Century Gothic" panose="020B0502020202020204" pitchFamily="34" charset="0"/>
              </a:rPr>
              <a:t>партнера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826" y="6162996"/>
            <a:ext cx="2194750" cy="6950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693" y="274029"/>
            <a:ext cx="6096000" cy="707886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Немного о государственно-частном партнерстве в Республике Казахстан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070" y="276447"/>
            <a:ext cx="416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Участники ГЧП</a:t>
            </a:r>
            <a:endParaRPr lang="en-US" sz="28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358" y="1952133"/>
            <a:ext cx="3437860" cy="175432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9C231B"/>
                </a:solidFill>
                <a:latin typeface="Century Gothic" panose="020B0502020202020204" pitchFamily="34" charset="0"/>
              </a:rPr>
              <a:t>Государственный партнер </a:t>
            </a:r>
            <a:endParaRPr lang="ru-RU" b="1" i="1" dirty="0" smtClean="0">
              <a:solidFill>
                <a:srgbClr val="9C231B"/>
              </a:solidFill>
              <a:latin typeface="Century Gothic" panose="020B0502020202020204" pitchFamily="34" charset="0"/>
            </a:endParaRPr>
          </a:p>
          <a:p>
            <a:endParaRPr lang="ru-RU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министерства или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акиматы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областей, а также государственные компании, например, СПК)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83549" y="1899891"/>
            <a:ext cx="4199860" cy="230832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9C231B"/>
                </a:solidFill>
                <a:latin typeface="Century Gothic" panose="020B0502020202020204" pitchFamily="34" charset="0"/>
              </a:rPr>
              <a:t>Частный партнер </a:t>
            </a:r>
            <a:endParaRPr lang="ru-RU" b="1" i="1" dirty="0" smtClean="0">
              <a:solidFill>
                <a:srgbClr val="9C231B"/>
              </a:solidFill>
              <a:latin typeface="Century Gothic" panose="020B0502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форме индивидуального предпринимателя, простого товарищества, компаний и консорциум компаний (объединение 2-х и более юридических лиц).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4709970"/>
            <a:ext cx="1219199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!!</a:t>
            </a:r>
            <a:r>
              <a:rPr lang="ru-RU" dirty="0" smtClean="0">
                <a:latin typeface="Century Gothic" panose="020B0502020202020204" pitchFamily="34" charset="0"/>
              </a:rPr>
              <a:t>Законодательство в области ГЧП позволяет принимать участие нескольким участникам, как со стороны государства, так и со стороны частного сектора. Кроме того, в проектах ГЧП могут принимать участие  финансовые институты (</a:t>
            </a:r>
            <a:r>
              <a:rPr lang="ru-RU" i="1" dirty="0" smtClean="0">
                <a:latin typeface="Century Gothic" panose="020B0502020202020204" pitchFamily="34" charset="0"/>
              </a:rPr>
              <a:t>например, Фонд ДАМУ, или дочерние компании </a:t>
            </a:r>
            <a:r>
              <a:rPr lang="ru-RU" i="1" dirty="0" err="1" smtClean="0">
                <a:latin typeface="Century Gothic" panose="020B0502020202020204" pitchFamily="34" charset="0"/>
              </a:rPr>
              <a:t>КазАгро</a:t>
            </a:r>
            <a:r>
              <a:rPr lang="ru-RU" dirty="0" smtClean="0">
                <a:latin typeface="Century Gothic" panose="020B0502020202020204" pitchFamily="34" charset="0"/>
              </a:rPr>
              <a:t>), или операторы отраслей, такие как, КТЖ, КЕГОК и т.д. </a:t>
            </a:r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!!</a:t>
            </a:r>
            <a:endParaRPr lang="ru-RU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435" y1="36833" x2="25435" y2="36833"/>
                        <a14:foregroundMark x1="30761" y1="34500" x2="30761" y2="34500"/>
                        <a14:foregroundMark x1="34348" y1="62333" x2="34348" y2="62333"/>
                        <a14:foregroundMark x1="42935" y1="60833" x2="42935" y2="60833"/>
                        <a14:foregroundMark x1="47283" y1="66167" x2="47283" y2="66167"/>
                        <a14:foregroundMark x1="50543" y1="75000" x2="50543" y2="75000"/>
                        <a14:foregroundMark x1="60326" y1="72833" x2="60326" y2="72833"/>
                        <a14:foregroundMark x1="75543" y1="41167" x2="75543" y2="41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9" y="907891"/>
            <a:ext cx="2421565" cy="1579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902" y="799667"/>
            <a:ext cx="2420322" cy="157900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0" y="538057"/>
            <a:ext cx="441251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6974958" y="538057"/>
            <a:ext cx="52170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29" y="6153851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23337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05693" y="262745"/>
            <a:ext cx="438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СПОСОБЫ ОПРЕДЕЛЕНИЯ ЧАСТНОГО ПАРТНЕРА: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947" t="28120" r="36933" b="30006"/>
          <a:stretch/>
        </p:blipFill>
        <p:spPr>
          <a:xfrm>
            <a:off x="350873" y="1431992"/>
            <a:ext cx="978195" cy="145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6660" y="1637415"/>
            <a:ext cx="985638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Конкурс, без и с применением двухэтапных процедур с упрощенными процедурами (для типовых проектов, к примеру, детсад, школа, врачебная амбулатория)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Закрытый конкурс (для объектов, определенных как стратегические по отдельному постановлению Правительства РК)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953" y="3232298"/>
            <a:ext cx="1094090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!Подготовку документов осуществляет государственный партнер!</a:t>
            </a:r>
            <a:endParaRPr lang="en-US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616" t="18343" r="26686" b="27064"/>
          <a:stretch/>
        </p:blipFill>
        <p:spPr>
          <a:xfrm>
            <a:off x="111087" y="3869101"/>
            <a:ext cx="1457766" cy="1741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0070" y="4123223"/>
            <a:ext cx="96029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Прямые переговоры или частная инициатива, осуществляется на основании наличия прав собственности (частная или долгосрочная аренда имуществом), или наличия исключительных интеллектуальных прав, например авторские права или патент, либо лицензии с передачей  исключительных прав.</a:t>
            </a:r>
            <a:endParaRPr lang="en-US" sz="19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953" y="5693435"/>
            <a:ext cx="1094090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!Подготовку документов осуществляет частный партнер!</a:t>
            </a:r>
            <a:endParaRPr lang="en-US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41" y="6132223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2975122"/>
            <a:ext cx="4543425" cy="37147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98672" y="2762065"/>
            <a:ext cx="3568606" cy="707886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Объекты ГЧП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7573" y="379166"/>
            <a:ext cx="6978502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Имущество (оборудование, движимое имущество, лаборатории), 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Имущественный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комплекс (здания или сооружения), которые подлежат проектированию, созданию, реконструкции, модернизации и эксплуатации (все проекты ГЧП помимо инвестиционной стадии имеют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постинвестиционный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этап, например, сервисное обслуживание)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85528" y="3823894"/>
            <a:ext cx="6096000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Работы, услуги, инновации внедряемые в ходе реализации проекта ГЧП (на условиях сервисных контрактов ГЧП, или в рамках доверительного управления </a:t>
            </a:r>
            <a:r>
              <a:rPr lang="ru-RU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государственным имуществом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9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835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5470" y="500859"/>
            <a:ext cx="6096000" cy="523220"/>
          </a:xfrm>
          <a:prstGeom prst="rect">
            <a:avLst/>
          </a:prstGeom>
          <a:solidFill>
            <a:srgbClr val="002060">
              <a:alpha val="31000"/>
            </a:srgbClr>
          </a:solidFill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latin typeface="Century Gothic" panose="020B0502020202020204" pitchFamily="34" charset="0"/>
              </a:rPr>
              <a:t>Способы </a:t>
            </a:r>
            <a:r>
              <a:rPr lang="ru-RU" sz="2800" b="1" i="1" dirty="0">
                <a:latin typeface="Century Gothic" panose="020B0502020202020204" pitchFamily="34" charset="0"/>
              </a:rPr>
              <a:t>осуществления ГЧП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7" b="94510" l="1196" r="953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966">
            <a:off x="1791811" y="1052297"/>
            <a:ext cx="1480560" cy="1495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7" b="94510" l="1196" r="953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92034" flipH="1">
            <a:off x="8834570" y="941802"/>
            <a:ext cx="1480560" cy="14950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9497" y="2729447"/>
            <a:ext cx="4466903" cy="1200329"/>
          </a:xfrm>
          <a:prstGeom prst="rect">
            <a:avLst/>
          </a:prstGeom>
          <a:solidFill>
            <a:srgbClr val="002060">
              <a:alpha val="29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 Институциональное ГЧП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Совместные </a:t>
            </a:r>
            <a:r>
              <a:rPr lang="ru-RU" b="1" dirty="0">
                <a:latin typeface="Century Gothic" panose="020B0502020202020204" pitchFamily="34" charset="0"/>
              </a:rPr>
              <a:t>предприятия, в том числе при участии </a:t>
            </a:r>
            <a:r>
              <a:rPr lang="ru-RU" b="1" dirty="0" smtClean="0">
                <a:latin typeface="Century Gothic" panose="020B0502020202020204" pitchFamily="34" charset="0"/>
              </a:rPr>
              <a:t>СПК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71005" y="2726675"/>
            <a:ext cx="4611395" cy="2862322"/>
          </a:xfrm>
          <a:prstGeom prst="rect">
            <a:avLst/>
          </a:prstGeom>
          <a:solidFill>
            <a:srgbClr val="002060">
              <a:alpha val="37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Контрактное ГЧП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Все </a:t>
            </a:r>
            <a:r>
              <a:rPr lang="ru-RU" b="1" dirty="0">
                <a:latin typeface="Century Gothic" panose="020B0502020202020204" pitchFamily="34" charset="0"/>
              </a:rPr>
              <a:t>остальные способы, например, лизинговый контракты ГЧП, сервисные контракты ГЧП, концессия, доверительное управление государственным имуществом, аренда и иные проекты, соответствующие признакам </a:t>
            </a:r>
            <a:r>
              <a:rPr lang="ru-RU" b="1" dirty="0" smtClean="0">
                <a:latin typeface="Century Gothic" panose="020B0502020202020204" pitchFamily="34" charset="0"/>
              </a:rPr>
              <a:t>ГЧП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82" y="4127506"/>
            <a:ext cx="29845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250" y="6162996"/>
            <a:ext cx="2194750" cy="6950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6574" y="0"/>
            <a:ext cx="4475905" cy="954107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способа реализации </a:t>
            </a:r>
            <a:endParaRPr lang="en-US" sz="2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проекта </a:t>
            </a:r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ГЧП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17" y="1280828"/>
            <a:ext cx="970541" cy="8904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5405" y="2118992"/>
            <a:ext cx="3501655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9C231B"/>
                </a:solidFill>
                <a:latin typeface="Century Gothic" panose="020B0502020202020204" pitchFamily="34" charset="0"/>
              </a:rPr>
              <a:t>Наличие  в частной собственности каких-либо помещения, здания, на котором можно создать какой-либо социальный объект (детсад, медпункт, ветеринарную </a:t>
            </a:r>
            <a:r>
              <a:rPr lang="ru-RU" sz="2000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станцию)</a:t>
            </a:r>
            <a:endParaRPr lang="ru-RU" sz="2000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973" y="1228899"/>
            <a:ext cx="969348" cy="8900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30786" y="2118992"/>
            <a:ext cx="4944139" cy="3477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9C231B"/>
                </a:solidFill>
                <a:latin typeface="Century Gothic" panose="020B0502020202020204" pitchFamily="34" charset="0"/>
              </a:rPr>
              <a:t>Наличие исключительных интеллектуальных прав на какой-либо объект интеллектуальной собственности (авторские права, патент, лицензии и т.д.), прим., уникальная технология по выращиванию или производству/переработки продуктов питания, включенных в перечень социально-значимых товаров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457200"/>
            <a:ext cx="12192000" cy="198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3" idx="2"/>
          </p:cNvCxnSpPr>
          <p:nvPr/>
        </p:nvCxnSpPr>
        <p:spPr>
          <a:xfrm>
            <a:off x="6014527" y="954107"/>
            <a:ext cx="14133" cy="59038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65" y="6144706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29" y="172594"/>
            <a:ext cx="8669337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>
            <a:off x="0" y="5752214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ый треугольник 4"/>
          <p:cNvSpPr/>
          <p:nvPr/>
        </p:nvSpPr>
        <p:spPr>
          <a:xfrm rot="10800000">
            <a:off x="10097386" y="0"/>
            <a:ext cx="2094614" cy="1105786"/>
          </a:xfrm>
          <a:prstGeom prst="rt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734975" y="6305107"/>
            <a:ext cx="643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8-миступенчатая лестница  Шерри </a:t>
            </a:r>
            <a:r>
              <a:rPr lang="ru-RU" sz="2000" b="1" dirty="0" err="1">
                <a:solidFill>
                  <a:srgbClr val="9C231B"/>
                </a:solidFill>
                <a:latin typeface="Century Gothic" panose="020B0502020202020204" pitchFamily="34" charset="0"/>
              </a:rPr>
              <a:t>Арнштейна</a:t>
            </a:r>
            <a:endParaRPr lang="ru-RU" sz="20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476" y="5290549"/>
            <a:ext cx="454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3</a:t>
            </a:r>
          </a:p>
          <a:p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2</a:t>
            </a:r>
          </a:p>
          <a:p>
            <a:r>
              <a:rPr lang="ru-RU" b="1" dirty="0">
                <a:solidFill>
                  <a:srgbClr val="9C231B"/>
                </a:solidFill>
                <a:latin typeface="Century Gothic" panose="020B0502020202020204" pitchFamily="34" charset="0"/>
              </a:rPr>
              <a:t>1</a:t>
            </a:r>
            <a:endParaRPr lang="en-US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2476" y="3329647"/>
            <a:ext cx="45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5</a:t>
            </a:r>
          </a:p>
          <a:p>
            <a:r>
              <a:rPr lang="ru-RU" b="1" dirty="0">
                <a:solidFill>
                  <a:srgbClr val="9C231B"/>
                </a:solidFill>
                <a:latin typeface="Century Gothic" panose="020B0502020202020204" pitchFamily="34" charset="0"/>
              </a:rPr>
              <a:t>4</a:t>
            </a:r>
            <a:endParaRPr lang="en-US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1200" y="3350259"/>
            <a:ext cx="139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умиротворение</a:t>
            </a:r>
            <a:endParaRPr lang="en-US" sz="105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2476" y="1460500"/>
            <a:ext cx="275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8</a:t>
            </a:r>
          </a:p>
          <a:p>
            <a:r>
              <a:rPr lang="ru-RU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7</a:t>
            </a:r>
          </a:p>
          <a:p>
            <a:r>
              <a:rPr lang="ru-RU" b="1" dirty="0">
                <a:solidFill>
                  <a:srgbClr val="9C231B"/>
                </a:solidFill>
                <a:latin typeface="Century Gothic" panose="020B0502020202020204" pitchFamily="34" charset="0"/>
              </a:rPr>
              <a:t>6</a:t>
            </a:r>
            <a:endParaRPr lang="en-US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6485" y="423435"/>
            <a:ext cx="5485515" cy="56095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0293" y="96218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9C231B"/>
                </a:solidFill>
                <a:latin typeface="Century Gothic" panose="020B0502020202020204" pitchFamily="34" charset="0"/>
              </a:rPr>
              <a:t>Использованная </a:t>
            </a:r>
            <a:r>
              <a:rPr lang="ru-RU" sz="3200" b="1" dirty="0" smtClean="0">
                <a:solidFill>
                  <a:srgbClr val="9C231B"/>
                </a:solidFill>
                <a:latin typeface="Century Gothic" panose="020B0502020202020204" pitchFamily="34" charset="0"/>
              </a:rPr>
              <a:t>литература</a:t>
            </a:r>
            <a:endParaRPr lang="en-US" sz="3200" b="1" dirty="0">
              <a:solidFill>
                <a:srgbClr val="9C231B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466" y="2558477"/>
            <a:ext cx="6549655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0966" indent="-570966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Материалы тренингов ОФ «КАМЕДА», 2018-2021 гг.</a:t>
            </a:r>
          </a:p>
          <a:p>
            <a:pPr marL="570966" indent="-570966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4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Закон РК о ГСЗ, грантах и премиях для НПО (от 12. 04. 2005 г.)</a:t>
            </a:r>
          </a:p>
          <a:p>
            <a:pPr marL="570966" indent="-570966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/>
              </a:rPr>
              <a:t>https://adilet.zan.kz/</a:t>
            </a:r>
            <a:r>
              <a:rPr lang="en-US" alt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alt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0" y="0"/>
            <a:ext cx="3060457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0873" y="1572828"/>
            <a:ext cx="9217891" cy="3108543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Нам предстоит прожить в будущем всю оставшуюся жизнь. От того, что мы делаем сегодня, зависит то, как мы будем жить завтра!!!</a:t>
            </a:r>
          </a:p>
          <a:p>
            <a:pPr algn="just"/>
            <a:endParaRPr lang="ru-RU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«Уже сегодня делайте то, о чем другие завтра будут только думать.»                  </a:t>
            </a:r>
          </a:p>
          <a:p>
            <a:pPr algn="r"/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Гераклит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11338" y="224043"/>
            <a:ext cx="2476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НАПОСЛЕДОК: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4131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60981" y="291083"/>
            <a:ext cx="3870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БЛАГОДАРИМ ЗА ВНИМАНИЕ!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155" y="1700997"/>
            <a:ext cx="964045" cy="53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1564" y="1700997"/>
            <a:ext cx="5403272" cy="53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4" y="3485828"/>
            <a:ext cx="3905826" cy="3141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9326" y="1763333"/>
            <a:ext cx="7081692" cy="332110"/>
          </a:xfrm>
          <a:prstGeom prst="rect">
            <a:avLst/>
          </a:prstGeom>
          <a:noFill/>
        </p:spPr>
        <p:txBody>
          <a:bodyPr wrap="square" lIns="82012" tIns="41005" rIns="82012" bIns="41005" rtlCol="0">
            <a:spAutoFit/>
          </a:bodyPr>
          <a:lstStyle/>
          <a:p>
            <a:pPr defTabSz="82000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</a:t>
            </a:r>
            <a:r>
              <a:rPr lang="ru-RU" alt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US" alt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Нур</a:t>
            </a:r>
            <a:r>
              <a:rPr lang="ru-RU" alt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-Султан</a:t>
            </a:r>
            <a:r>
              <a:rPr lang="ru-RU" alt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ул</a:t>
            </a:r>
            <a:r>
              <a:rPr lang="ru-RU" alt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US" alt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Ауезова</a:t>
            </a:r>
            <a:r>
              <a:rPr lang="ru-RU" alt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19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9" l="0" r="96522">
                        <a14:foregroundMark x1="27826" y1="10173" x2="27826" y2="10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86" y="2525342"/>
            <a:ext cx="808182" cy="8116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41268" y="2746524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kameda@inbox.ru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7" b="89974" l="10000" r="90000">
                        <a14:foregroundMark x1="71522" y1="74036" x2="71522" y2="74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2863" y="1529428"/>
            <a:ext cx="1093355" cy="924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8582" y="1591178"/>
            <a:ext cx="456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https://kameda.kz/</a:t>
            </a:r>
          </a:p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https://civilcenterelorda.kz/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491" y="2563379"/>
            <a:ext cx="1293091" cy="129309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48582" y="2886758"/>
            <a:ext cx="4839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https://www.youtube.com/channel/UC9xMHYC3HIz4CFzkhWeNNNQ/videos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4836" y="4038600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48582" y="4109501"/>
            <a:ext cx="508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https://www.instagram.com/kameda_pf/ </a:t>
            </a:r>
          </a:p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https://www.instagram.com/elordanpo.kz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1333" y1="38281" x2="51333" y2="38281"/>
                        <a14:foregroundMark x1="50222" y1="35156" x2="50222" y2="35156"/>
                        <a14:foregroundMark x1="49222" y1="42578" x2="49222" y2="42578"/>
                        <a14:foregroundMark x1="49000" y1="50000" x2="49000" y2="50000"/>
                        <a14:foregroundMark x1="49333" y1="62305" x2="49333" y2="62891"/>
                        <a14:foregroundMark x1="47222" y1="52930" x2="47222" y2="52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383" y="5108832"/>
            <a:ext cx="2217305" cy="126140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548582" y="5370647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https://www.facebook.com/elordanpo.kz/?modal=admin_todo_tour </a:t>
            </a:r>
          </a:p>
        </p:txBody>
      </p:sp>
    </p:spTree>
    <p:extLst>
      <p:ext uri="{BB962C8B-B14F-4D97-AF65-F5344CB8AC3E}">
        <p14:creationId xmlns:p14="http://schemas.microsoft.com/office/powerpoint/2010/main" val="41002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15958" y="181159"/>
            <a:ext cx="4976042" cy="4616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prstClr val="white"/>
                </a:solidFill>
                <a:latin typeface="Century Gothic" panose="020B0502020202020204" pitchFamily="34" charset="0"/>
              </a:rPr>
              <a:t>Виды деятельности/услуг НПО</a:t>
            </a:r>
            <a:endParaRPr lang="en-US" sz="2400" b="1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6976" y="436557"/>
            <a:ext cx="7456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Поставщик услуг </a:t>
            </a:r>
            <a:endParaRPr lang="ru-RU" sz="1600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например, предоставление базовых общинных медицинских услуг или осуществление специализированных программ по развитию потенциала);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8632" y="143128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Адвокасу/кампания </a:t>
            </a:r>
            <a:endParaRPr lang="ru-RU" sz="1600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например, лоббирование правительств или бизнеса по вопросам, включая права коренных народов или окружающую среду);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3329" y="267224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Наблюдательный орган </a:t>
            </a:r>
            <a:endParaRPr lang="ru-RU" sz="1600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например, мониторинг соблюдения правительством договоров по правам человека);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03916" y="3718169"/>
            <a:ext cx="7258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Формирование активной гражданской позиции </a:t>
            </a:r>
            <a:endParaRPr lang="ru-RU" sz="1600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например, мотивация гражданской активности на местном уровне и взаимодействие с местным, региональным и национальным управлением);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46977" y="5110943"/>
            <a:ext cx="8668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Участие в глобальных процессах управления </a:t>
            </a:r>
            <a:endParaRPr lang="ru-RU" sz="1600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например, организации гражданского общества входят в консультативный совет инвестиционных фондов Всемирного банка, или в Руководящий комитет гражданского общества OGP, или в состав многосторонней консультативной группы Генерального секретаря ООН по Интернет Управлении, и это лишь некоторые из них).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566" y="428777"/>
            <a:ext cx="1046350" cy="1046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2910" y="1419394"/>
            <a:ext cx="1101006" cy="11010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9" y="2525564"/>
            <a:ext cx="1148316" cy="11483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63135" y="3686387"/>
            <a:ext cx="1140781" cy="11407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95595" y="5281586"/>
            <a:ext cx="1868672" cy="10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829" y="6193478"/>
            <a:ext cx="2158171" cy="6645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0167" y="149983"/>
            <a:ext cx="7233684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Взаимодействие некоммерческих организаций и </a:t>
            </a:r>
            <a:b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государственных структур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57" y="1102023"/>
            <a:ext cx="2889754" cy="1761897"/>
          </a:xfrm>
          <a:prstGeom prst="rect">
            <a:avLst/>
          </a:prstGeom>
          <a:ln w="28575">
            <a:solidFill>
              <a:srgbClr val="9C231B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42661" y="995698"/>
            <a:ext cx="820833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Формирование государственной политики:</a:t>
            </a:r>
          </a:p>
          <a:p>
            <a:pPr algn="ctr"/>
            <a:endParaRPr lang="ru-RU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Парламент (Мажилис);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Общественные советы;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Консультационные совещательные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рганы;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Межведомственные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абочие Группы;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Советы по взаимодействию;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Порталы открытого правительства.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773" y="3548176"/>
            <a:ext cx="4737427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Пар</a:t>
            </a:r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тнерство в осуществлении деятельности НКО:</a:t>
            </a:r>
          </a:p>
          <a:p>
            <a:endParaRPr lang="ru-RU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Государственный социальный заказ (ГСЗ);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гранты (ГГ);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премии;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 закупки;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ГЧП;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Стратегическое партнерство.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1460" y="3871587"/>
            <a:ext cx="637953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Механизмы поддержки партнерства:</a:t>
            </a:r>
          </a:p>
          <a:p>
            <a:pPr algn="ctr"/>
            <a:endParaRPr lang="ru-RU" b="1" i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«Национальная стратегия 2050»;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Рухани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Жангыру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«5 реформ – 100 шагов»;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Программы развития территорий.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4171</Words>
  <Application>Microsoft Office PowerPoint</Application>
  <PresentationFormat>Широкоэкранный</PresentationFormat>
  <Paragraphs>638</Paragraphs>
  <Slides>72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0" baseType="lpstr">
      <vt:lpstr>Arial</vt:lpstr>
      <vt:lpstr>Calibri</vt:lpstr>
      <vt:lpstr>Calibri Light</vt:lpstr>
      <vt:lpstr>Century Gothic</vt:lpstr>
      <vt:lpstr>굴림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Алим</cp:lastModifiedBy>
  <cp:revision>132</cp:revision>
  <dcterms:created xsi:type="dcterms:W3CDTF">2022-07-11T06:10:02Z</dcterms:created>
  <dcterms:modified xsi:type="dcterms:W3CDTF">2022-08-26T09:59:58Z</dcterms:modified>
</cp:coreProperties>
</file>